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79" r:id="rId1"/>
  </p:sldMasterIdLst>
  <p:notesMasterIdLst>
    <p:notesMasterId r:id="rId16"/>
  </p:notesMasterIdLst>
  <p:handoutMasterIdLst>
    <p:handoutMasterId r:id="rId17"/>
  </p:handoutMasterIdLst>
  <p:sldIdLst>
    <p:sldId id="272" r:id="rId2"/>
    <p:sldId id="271" r:id="rId3"/>
    <p:sldId id="258" r:id="rId4"/>
    <p:sldId id="293" r:id="rId5"/>
    <p:sldId id="312" r:id="rId6"/>
    <p:sldId id="311" r:id="rId7"/>
    <p:sldId id="303" r:id="rId8"/>
    <p:sldId id="266" r:id="rId9"/>
    <p:sldId id="300" r:id="rId10"/>
    <p:sldId id="267" r:id="rId11"/>
    <p:sldId id="291" r:id="rId12"/>
    <p:sldId id="307" r:id="rId13"/>
    <p:sldId id="304" r:id="rId14"/>
    <p:sldId id="298" r:id="rId15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B05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34580" autoAdjust="0"/>
    <p:restoredTop sz="86410" autoAdjust="0"/>
  </p:normalViewPr>
  <p:slideViewPr>
    <p:cSldViewPr snapToGrid="0">
      <p:cViewPr varScale="1">
        <p:scale>
          <a:sx n="73" d="100"/>
          <a:sy n="73" d="100"/>
        </p:scale>
        <p:origin x="53" y="1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ACCBA4C-A67B-9CC8-F06F-193B8CE0FC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5E3E7F1-BE59-D685-7929-5BDC73581D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86EF7-159F-4E5D-8922-F65FF2E2CD1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55B6E2-A2CE-220F-5C5D-3B2A01944D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81E03B9-535B-524F-C883-6A727B7C68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36D4B-C1F0-450A-933B-DBFE392946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4120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7617DF-B3C6-4756-B7C7-E16BD950B9F2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EB93AF1-8045-41D7-B741-38A8FC68FF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8845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04863" y="1282700"/>
            <a:ext cx="5522912" cy="3106738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6F9619-D89F-363E-B84B-14C8196DE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AF1-8045-41D7-B741-38A8FC68FF4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609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1703388"/>
            <a:ext cx="5573712" cy="3136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AF1-8045-41D7-B741-38A8FC68FF4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43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1675" y="1423988"/>
            <a:ext cx="5680075" cy="3195637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51349D-5B7E-C17B-06A6-41E949E67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20543" y="9666514"/>
            <a:ext cx="367612" cy="352199"/>
          </a:xfrm>
        </p:spPr>
        <p:txBody>
          <a:bodyPr/>
          <a:lstStyle/>
          <a:p>
            <a:fld id="{0EB93AF1-8045-41D7-B741-38A8FC68FF4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179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58825" y="1357313"/>
            <a:ext cx="5478463" cy="3081337"/>
          </a:xfrm>
        </p:spPr>
        <p:txBody>
          <a:bodyPr/>
          <a:lstStyle/>
          <a:p>
            <a:r>
              <a:rPr lang="fr-FR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A7CFBE-327E-E15E-4C46-18E8484B6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37513" y="9516039"/>
            <a:ext cx="650641" cy="502674"/>
          </a:xfrm>
        </p:spPr>
        <p:txBody>
          <a:bodyPr/>
          <a:lstStyle/>
          <a:p>
            <a:fld id="{0EB93AF1-8045-41D7-B741-38A8FC68FF4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144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50900" y="1585913"/>
            <a:ext cx="5570538" cy="31337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864CD9-5BD7-3E69-1D91-58C5A540A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139543" y="9516039"/>
            <a:ext cx="748612" cy="502674"/>
          </a:xfrm>
        </p:spPr>
        <p:txBody>
          <a:bodyPr/>
          <a:lstStyle/>
          <a:p>
            <a:fld id="{0EB93AF1-8045-41D7-B741-38A8FC68FF4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4619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27D0B-FCD7-7782-453E-7112DA9EB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D64904-31B6-B0BE-4A90-423AE6C6E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03275" y="1233488"/>
            <a:ext cx="5281613" cy="2971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CDAB45-C9BB-D923-D040-1AB0BA756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AF1-8045-41D7-B741-38A8FC68FF4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9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9138" y="1508125"/>
            <a:ext cx="5681662" cy="31972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0FFF93-96CB-EFF3-47D9-AA848D187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AF1-8045-41D7-B741-38A8FC68FF4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48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1630363"/>
            <a:ext cx="5573712" cy="31369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AF1-8045-41D7-B741-38A8FC68FF4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59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90550" y="1677988"/>
            <a:ext cx="5708650" cy="32115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723641-D770-66C3-B7FC-ABE50060B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60819" y="9729215"/>
            <a:ext cx="328931" cy="289497"/>
          </a:xfrm>
        </p:spPr>
        <p:txBody>
          <a:bodyPr/>
          <a:lstStyle/>
          <a:p>
            <a:fld id="{0EB93AF1-8045-41D7-B741-38A8FC68FF4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3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79438" y="1504950"/>
            <a:ext cx="5729287" cy="322262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AF1-8045-41D7-B741-38A8FC68FF4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194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0088" y="1349375"/>
            <a:ext cx="5705475" cy="32099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9FC99B-01FD-3D3B-BA8C-EF6EE4270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65875" y="9656063"/>
            <a:ext cx="522280" cy="362650"/>
          </a:xfrm>
        </p:spPr>
        <p:txBody>
          <a:bodyPr/>
          <a:lstStyle/>
          <a:p>
            <a:fld id="{0EB93AF1-8045-41D7-B741-38A8FC68FF4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752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03263" y="1458913"/>
            <a:ext cx="5662612" cy="318611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01193C-AE0A-4092-BE51-D812C2A154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93AF1-8045-41D7-B741-38A8FC68FF4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470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30238" y="1574800"/>
            <a:ext cx="5627687" cy="3167063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E7593B-CB70-8D6D-71EF-B1021010D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83678" y="9732644"/>
            <a:ext cx="306071" cy="286068"/>
          </a:xfrm>
        </p:spPr>
        <p:txBody>
          <a:bodyPr/>
          <a:lstStyle/>
          <a:p>
            <a:fld id="{0EB93AF1-8045-41D7-B741-38A8FC68FF4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046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49275" y="1608138"/>
            <a:ext cx="5791200" cy="325755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C0BC9F-E52F-72A0-03CB-DDDDF1E25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553199" y="9535885"/>
            <a:ext cx="334956" cy="482827"/>
          </a:xfrm>
        </p:spPr>
        <p:txBody>
          <a:bodyPr/>
          <a:lstStyle/>
          <a:p>
            <a:fld id="{0EB93AF1-8045-41D7-B741-38A8FC68FF4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927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4379-329D-4664-BEFC-36D82B037D9E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246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746A-C2E1-4513-AC51-2E33EAB5F027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3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C152-7458-4288-9A7B-94D2BFCC6BA1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98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5D20-7497-4922-8701-F0180A6C990C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4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FE7C-6045-4AA1-843C-845B4EE319E1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49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E5-75A7-4E53-BA2D-0D007FE6DBE5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53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5146-8EDC-4A78-9918-543F9AE52231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78405-1E9E-4A38-A295-F3C071BD6EC1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0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4FCB-E827-43DD-A130-01E1CCC34876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7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5F6F1-0BDB-4AB1-A575-0BFAFAC9E5F4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0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9A65-9275-4279-87AC-5D2F1D70B1B1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7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E66C3-EDFF-48E8-9A2C-71E3E67BF2F6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9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E251-1A8F-4DB8-B832-CB70DF8DC3B9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7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6707-5CD5-457E-9300-24D8508D17AE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0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F2906-F924-4661-A7AE-D53C881A4FD9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2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826F-8D54-4EC4-BDBF-6D40A15E59F1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7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5">
                <a:alpha val="59000"/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2B11-12AC-40B2-8CF7-C9A71C95044C}" type="datetime1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Martine LINDECKER - 25 mars 2026 - ROTARY Club de Chaumont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DA5D4-2BCB-7AC3-34F3-40974B5D9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26" y="1114816"/>
            <a:ext cx="10432774" cy="2314183"/>
          </a:xfrm>
        </p:spPr>
        <p:txBody>
          <a:bodyPr>
            <a:normAutofit/>
          </a:bodyPr>
          <a:lstStyle/>
          <a:p>
            <a:r>
              <a:rPr lang="fr-FR" sz="4800" b="1" i="1" dirty="0"/>
              <a:t>INFIRMIÈRE </a:t>
            </a:r>
            <a:br>
              <a:rPr lang="fr-FR" sz="4800" b="1" i="1" dirty="0"/>
            </a:br>
            <a:r>
              <a:rPr lang="fr-FR" sz="4800" b="1" i="1" dirty="0"/>
              <a:t>EN MAISON D’ARRÊT </a:t>
            </a:r>
            <a:br>
              <a:rPr lang="fr-FR" sz="4800" b="1" i="1" dirty="0"/>
            </a:br>
            <a:r>
              <a:rPr lang="fr-FR" sz="4800" b="1" i="1" dirty="0"/>
              <a:t>                                   </a:t>
            </a:r>
            <a:r>
              <a:rPr lang="fr-FR" sz="3200" i="1" dirty="0"/>
              <a:t>Martine LINDECKER</a:t>
            </a:r>
          </a:p>
        </p:txBody>
      </p:sp>
      <p:sp>
        <p:nvSpPr>
          <p:cNvPr id="5" name="Sous-titre 4" descr="Découverte d'un univers souvent méconnu. ">
            <a:extLst>
              <a:ext uri="{FF2B5EF4-FFF2-40B4-BE49-F238E27FC236}">
                <a16:creationId xmlns:a16="http://schemas.microsoft.com/office/drawing/2014/main" id="{33EBE7AD-B964-C621-3196-56C5ECF03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896" y="3816626"/>
            <a:ext cx="10738104" cy="2680889"/>
          </a:xfrm>
        </p:spPr>
        <p:txBody>
          <a:bodyPr>
            <a:normAutofit fontScale="25000" lnSpcReduction="20000"/>
          </a:bodyPr>
          <a:lstStyle/>
          <a:p>
            <a:endParaRPr lang="fr-FR" sz="2800" i="1" dirty="0"/>
          </a:p>
          <a:p>
            <a:pPr algn="ctr"/>
            <a:r>
              <a:rPr lang="fr-FR" sz="14400" b="1" i="1" dirty="0"/>
              <a:t>21 ans au cœur de l’invisible </a:t>
            </a:r>
          </a:p>
          <a:p>
            <a:pPr algn="ctr"/>
            <a:r>
              <a:rPr lang="fr-FR" sz="12000" b="1" i="1" dirty="0"/>
              <a:t>Le soin comme trait d’union entre l’ombre et la Santé  </a:t>
            </a:r>
          </a:p>
          <a:p>
            <a:pPr algn="ctr"/>
            <a:endParaRPr lang="fr-FR" sz="12800" i="1" dirty="0"/>
          </a:p>
          <a:p>
            <a:pPr algn="ctr"/>
            <a:r>
              <a:rPr lang="fr-FR" sz="11200" i="1" dirty="0"/>
              <a:t>Évolution d’un métier de </a:t>
            </a:r>
            <a:r>
              <a:rPr lang="fr-FR" sz="11200" b="1" i="1" dirty="0"/>
              <a:t>1987 à 2008 </a:t>
            </a:r>
            <a:r>
              <a:rPr lang="fr-FR" sz="11200" i="1" dirty="0"/>
              <a:t>à la </a:t>
            </a:r>
          </a:p>
          <a:p>
            <a:pPr algn="ctr"/>
            <a:r>
              <a:rPr lang="fr-FR" sz="11200" i="1" dirty="0"/>
              <a:t>Maison d’Arrêt de CHAUMONT</a:t>
            </a:r>
          </a:p>
          <a:p>
            <a:pPr algn="ctr"/>
            <a:endParaRPr lang="fr-FR" sz="11200" i="1" dirty="0"/>
          </a:p>
        </p:txBody>
      </p:sp>
    </p:spTree>
    <p:extLst>
      <p:ext uri="{BB962C8B-B14F-4D97-AF65-F5344CB8AC3E}">
        <p14:creationId xmlns:p14="http://schemas.microsoft.com/office/powerpoint/2010/main" val="389380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54CBE5-CD84-6CDD-B76A-84BF8C65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" y="2560320"/>
            <a:ext cx="11397787" cy="3894662"/>
          </a:xfrm>
        </p:spPr>
        <p:txBody>
          <a:bodyPr>
            <a:normAutofit/>
          </a:bodyPr>
          <a:lstStyle/>
          <a:p>
            <a:pPr marL="628650" indent="-628650"/>
            <a:r>
              <a:rPr lang="fr-FR" sz="3200" b="1" i="1" dirty="0"/>
              <a:t>Contexte particulier en 1994</a:t>
            </a:r>
          </a:p>
          <a:p>
            <a:pPr marL="0" indent="0">
              <a:buNone/>
            </a:pPr>
            <a:endParaRPr lang="fr-FR" sz="3200" b="1" i="1" dirty="0"/>
          </a:p>
          <a:p>
            <a:r>
              <a:rPr lang="fr-FR" sz="3200" b="1" i="1" dirty="0"/>
              <a:t>  Reconnaissance du droit aux soins</a:t>
            </a:r>
          </a:p>
          <a:p>
            <a:endParaRPr lang="fr-FR" sz="3200" b="1" i="1" dirty="0"/>
          </a:p>
          <a:p>
            <a:r>
              <a:rPr lang="fr-FR" sz="3200" b="1" i="1" dirty="0"/>
              <a:t>  Transfert de la Santé pénitentiaire vers l’hôpital public</a:t>
            </a:r>
            <a:endParaRPr lang="fr-FR" sz="3500" b="1" i="1" dirty="0"/>
          </a:p>
          <a:p>
            <a:endParaRPr lang="fr-FR" sz="3200" b="1" i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CA6779-B5C7-5441-3CDA-E701F45F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81244" y="6569766"/>
            <a:ext cx="4210755" cy="288234"/>
          </a:xfrm>
        </p:spPr>
        <p:txBody>
          <a:bodyPr/>
          <a:lstStyle/>
          <a:p>
            <a:r>
              <a:rPr lang="en-US" dirty="0"/>
              <a:t>Martine LINDECKER - 25 mars 2026 - ROTARY Club de Chaumont  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6407B6-AB11-C343-AB35-EEE586418CBF}"/>
              </a:ext>
            </a:extLst>
          </p:cNvPr>
          <p:cNvSpPr txBox="1">
            <a:spLocks/>
          </p:cNvSpPr>
          <p:nvPr/>
        </p:nvSpPr>
        <p:spPr>
          <a:xfrm>
            <a:off x="1620982" y="624110"/>
            <a:ext cx="10474035" cy="6435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i="1" dirty="0"/>
              <a:t>Le Décret de 1994 : un changement historique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197085-0D0E-3C3C-72DF-D5572C6A4AAE}"/>
              </a:ext>
            </a:extLst>
          </p:cNvPr>
          <p:cNvSpPr txBox="1"/>
          <p:nvPr/>
        </p:nvSpPr>
        <p:spPr>
          <a:xfrm>
            <a:off x="1954530" y="1318002"/>
            <a:ext cx="886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/>
              <a:t>Référence du Décret </a:t>
            </a:r>
            <a:r>
              <a:rPr lang="fr-FR" sz="2800" b="1" dirty="0"/>
              <a:t>n°94-929 </a:t>
            </a:r>
            <a:r>
              <a:rPr lang="fr-FR" sz="2800" b="1" i="1" dirty="0"/>
              <a:t>du 27 octobre 1994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29F04DF-E885-2B23-4351-3233912C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6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1B12C-E6BE-8AF7-35D3-01A400AD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022" y="624110"/>
            <a:ext cx="10588978" cy="654028"/>
          </a:xfrm>
        </p:spPr>
        <p:txBody>
          <a:bodyPr>
            <a:normAutofit/>
          </a:bodyPr>
          <a:lstStyle/>
          <a:p>
            <a:r>
              <a:rPr lang="fr-FR" b="1" i="1" dirty="0"/>
              <a:t>1995-2008 : l’Hôpital Public rentre en prison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2D7E3D-5719-2CCC-8EA1-4C5C7A21F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2186152"/>
            <a:ext cx="10193033" cy="4157498"/>
          </a:xfrm>
        </p:spPr>
        <p:txBody>
          <a:bodyPr>
            <a:normAutofit/>
          </a:bodyPr>
          <a:lstStyle/>
          <a:p>
            <a:pPr marL="628650" indent="-628650"/>
            <a:r>
              <a:rPr lang="fr-FR" sz="3200" b="1" i="1" dirty="0"/>
              <a:t>Avantage de cette nouvelle organisation</a:t>
            </a:r>
          </a:p>
          <a:p>
            <a:pPr marL="0" indent="0">
              <a:buNone/>
            </a:pPr>
            <a:endParaRPr lang="fr-FR" sz="3200" b="1" i="1" dirty="0"/>
          </a:p>
          <a:p>
            <a:r>
              <a:rPr lang="fr-FR" sz="3200" b="1" i="1" dirty="0"/>
              <a:t>  Meilleurs suivis</a:t>
            </a:r>
          </a:p>
          <a:p>
            <a:endParaRPr lang="fr-FR" sz="3200" b="1" i="1" dirty="0"/>
          </a:p>
          <a:p>
            <a:r>
              <a:rPr lang="fr-FR" sz="3200" b="1" i="1" dirty="0"/>
              <a:t>  Travail en équipe</a:t>
            </a:r>
          </a:p>
          <a:p>
            <a:endParaRPr lang="fr-FR" b="1" i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5BE68-D8BA-9354-9F70-7AD47D02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7267" y="6549887"/>
            <a:ext cx="4004733" cy="218661"/>
          </a:xfrm>
        </p:spPr>
        <p:txBody>
          <a:bodyPr/>
          <a:lstStyle/>
          <a:p>
            <a:r>
              <a:rPr lang="en-US" dirty="0"/>
              <a:t>Martine LINDECKER - 25 mars 2026 - ROTARY Club de Chaumont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3E517D-4B62-E4F9-B035-6749445C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age 6" descr="Une image contenant intérieur, mur, évier, Appareil sanitaire&#10;&#10;Le contenu généré par l’IA peut être incorrect.">
            <a:extLst>
              <a:ext uri="{FF2B5EF4-FFF2-40B4-BE49-F238E27FC236}">
                <a16:creationId xmlns:a16="http://schemas.microsoft.com/office/drawing/2014/main" id="{6EC51482-DC39-BAB4-ACC1-44BA3845C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566" y="3112537"/>
            <a:ext cx="3916108" cy="2467637"/>
          </a:xfrm>
          <a:prstGeom prst="rect">
            <a:avLst/>
          </a:prstGeom>
          <a:ln w="57150">
            <a:solidFill>
              <a:srgbClr val="9B0D4A"/>
            </a:solidFill>
          </a:ln>
        </p:spPr>
      </p:pic>
    </p:spTree>
    <p:extLst>
      <p:ext uri="{BB962C8B-B14F-4D97-AF65-F5344CB8AC3E}">
        <p14:creationId xmlns:p14="http://schemas.microsoft.com/office/powerpoint/2010/main" val="342476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BD8FD-493F-A4D3-D24D-5E23BF62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91490"/>
            <a:ext cx="8911687" cy="661417"/>
          </a:xfrm>
        </p:spPr>
        <p:txBody>
          <a:bodyPr/>
          <a:lstStyle/>
          <a:p>
            <a:r>
              <a:rPr lang="fr-FR" b="1" i="1" dirty="0"/>
              <a:t>Mais une perte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A9E4E0-4924-21FF-DB27-20C4A0203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1860330"/>
            <a:ext cx="10193033" cy="45061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b="1" i="1" dirty="0"/>
          </a:p>
          <a:p>
            <a:pPr marL="720725" indent="-720725"/>
            <a:r>
              <a:rPr lang="fr-FR" sz="3200" b="1" i="1" dirty="0"/>
              <a:t>Passage du « tête-à-tête » au « face-à-deux »</a:t>
            </a:r>
          </a:p>
          <a:p>
            <a:pPr marL="0" indent="0">
              <a:buNone/>
            </a:pPr>
            <a:endParaRPr lang="fr-FR" sz="3200" b="1" i="1" dirty="0"/>
          </a:p>
          <a:p>
            <a:pPr>
              <a:tabLst>
                <a:tab pos="722313" algn="l"/>
              </a:tabLst>
            </a:pPr>
            <a:r>
              <a:rPr lang="fr-FR" sz="3200" b="1" i="1" dirty="0"/>
              <a:t>   Relation différente</a:t>
            </a:r>
          </a:p>
          <a:p>
            <a:endParaRPr lang="fr-FR" sz="3200" b="1" i="1" dirty="0"/>
          </a:p>
          <a:p>
            <a:r>
              <a:rPr lang="fr-FR" sz="3200" b="1" i="1" dirty="0"/>
              <a:t>   Moins d’intimité dans l’échange- Anecdote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C01902-293D-5E5D-85DF-1DFFC5D4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0266" y="6321778"/>
            <a:ext cx="4131733" cy="499431"/>
          </a:xfrm>
        </p:spPr>
        <p:txBody>
          <a:bodyPr/>
          <a:lstStyle/>
          <a:p>
            <a:r>
              <a:rPr lang="fr-FR" dirty="0"/>
              <a:t>Martine LINDECKER - 25 mars 2026 - ROTARY Club de Chaumont  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E5C4C4-622F-5B5F-286E-A5FEEB34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6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2D9EC-C675-FE2F-6D42-A6A8C111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313" y="526403"/>
            <a:ext cx="9644639" cy="887882"/>
          </a:xfrm>
        </p:spPr>
        <p:txBody>
          <a:bodyPr/>
          <a:lstStyle/>
          <a:p>
            <a:r>
              <a:rPr lang="fr-FR" b="1" i="1" dirty="0"/>
              <a:t>Ce que ce métier m’a appris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D40BF7-2C03-B2A5-5303-55F8CC606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8" y="1805940"/>
            <a:ext cx="9545333" cy="4722875"/>
          </a:xfrm>
        </p:spPr>
        <p:txBody>
          <a:bodyPr>
            <a:normAutofit/>
          </a:bodyPr>
          <a:lstStyle/>
          <a:p>
            <a:pPr marL="628650" indent="-628650"/>
            <a:r>
              <a:rPr lang="fr-FR" altLang="fr-FR" sz="3200" b="1" i="1" dirty="0">
                <a:solidFill>
                  <a:schemeClr val="tx1"/>
                </a:solidFill>
              </a:rPr>
              <a:t>Regard sur l’humain</a:t>
            </a:r>
          </a:p>
          <a:p>
            <a:pPr marL="0" indent="0">
              <a:buNone/>
            </a:pPr>
            <a:endParaRPr lang="fr-FR" altLang="fr-FR" sz="3200" b="1" i="1" dirty="0">
              <a:solidFill>
                <a:schemeClr val="tx1"/>
              </a:solidFill>
            </a:endParaRPr>
          </a:p>
          <a:p>
            <a:r>
              <a:rPr lang="fr-FR" altLang="fr-FR" sz="3200" b="1" i="1" dirty="0">
                <a:solidFill>
                  <a:schemeClr val="tx1"/>
                </a:solidFill>
              </a:rPr>
              <a:t>  Valeur du soin </a:t>
            </a:r>
          </a:p>
          <a:p>
            <a:endParaRPr lang="fr-FR" altLang="fr-FR" sz="3200" b="1" i="1" dirty="0">
              <a:solidFill>
                <a:schemeClr val="tx1"/>
              </a:solidFill>
            </a:endParaRPr>
          </a:p>
          <a:p>
            <a:r>
              <a:rPr lang="fr-FR" altLang="fr-FR" sz="3200" b="1" i="1" dirty="0">
                <a:solidFill>
                  <a:schemeClr val="tx1"/>
                </a:solidFill>
              </a:rPr>
              <a:t>  Qualités d’une infirmière en milieu carcéral</a:t>
            </a:r>
            <a:r>
              <a:rPr lang="fr-FR" sz="3200" b="1" dirty="0"/>
              <a:t> </a:t>
            </a:r>
          </a:p>
          <a:p>
            <a:endParaRPr lang="fr-FR" sz="3200" b="1" dirty="0"/>
          </a:p>
          <a:p>
            <a:r>
              <a:rPr lang="fr-FR" sz="3200" b="1" dirty="0"/>
              <a:t>  </a:t>
            </a:r>
            <a:r>
              <a:rPr lang="fr-FR" sz="3200" b="1" i="1" dirty="0"/>
              <a:t>Un parcours enrichissant  </a:t>
            </a:r>
            <a:endParaRPr lang="fr-FR" altLang="fr-FR" sz="3200" b="1" i="1" dirty="0">
              <a:solidFill>
                <a:schemeClr val="tx1"/>
              </a:solidFill>
            </a:endParaRPr>
          </a:p>
          <a:p>
            <a:endParaRPr lang="fr-FR" altLang="fr-FR" sz="2800" b="1" i="1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F77A5F-FA08-34D3-6F88-8902BCBD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01584" y="6528816"/>
            <a:ext cx="4090416" cy="329184"/>
          </a:xfrm>
        </p:spPr>
        <p:txBody>
          <a:bodyPr/>
          <a:lstStyle/>
          <a:p>
            <a:r>
              <a:rPr lang="fr-FR" dirty="0"/>
              <a:t>Martine LINDECKER - 25 mars 2026 - ROTARY Club de Chaumont  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D54ADE-6DE1-E201-5416-D142A4CB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8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B80BA-2B5B-2FEB-7599-13DC95A0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E1AB5-A55B-3B58-500D-3CFF2814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536" y="586660"/>
            <a:ext cx="3210791" cy="767368"/>
          </a:xfrm>
        </p:spPr>
        <p:txBody>
          <a:bodyPr/>
          <a:lstStyle/>
          <a:p>
            <a:r>
              <a:rPr lang="fr-FR" b="1" i="1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DEEC22-571A-C143-0656-9C78A403D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648178"/>
            <a:ext cx="12003157" cy="4889781"/>
          </a:xfrm>
        </p:spPr>
        <p:txBody>
          <a:bodyPr>
            <a:normAutofit fontScale="25000" lnSpcReduction="20000"/>
          </a:bodyPr>
          <a:lstStyle/>
          <a:p>
            <a:pPr marL="800100" lvl="2" indent="0" algn="ctr">
              <a:lnSpc>
                <a:spcPct val="160000"/>
              </a:lnSpc>
              <a:buClr>
                <a:srgbClr val="A53010"/>
              </a:buClr>
              <a:buNone/>
              <a:defRPr/>
            </a:pPr>
            <a:r>
              <a:rPr kumimoji="0" lang="fr-FR" sz="1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Soigner en prison c’est apprendre que le </a:t>
            </a:r>
            <a:r>
              <a:rPr lang="fr-FR" sz="11200" b="1" i="1" dirty="0">
                <a:latin typeface="Century Gothic" panose="020B0502020202020204"/>
              </a:rPr>
              <a:t>meilleur</a:t>
            </a:r>
            <a:r>
              <a:rPr kumimoji="0" lang="fr-FR" sz="1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remède</a:t>
            </a:r>
          </a:p>
          <a:p>
            <a:pPr marL="800100" lvl="2" indent="0" algn="ctr">
              <a:lnSpc>
                <a:spcPct val="160000"/>
              </a:lnSpc>
              <a:buClr>
                <a:srgbClr val="A53010"/>
              </a:buClr>
              <a:buNone/>
              <a:defRPr/>
            </a:pPr>
            <a:r>
              <a:rPr kumimoji="0" lang="fr-FR" sz="1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n’est pas toujours dans l’armoire à pharmacie mais dans l'écoute qui redonne </a:t>
            </a:r>
          </a:p>
          <a:p>
            <a:pPr marL="800100" lvl="2" indent="0" algn="ctr">
              <a:lnSpc>
                <a:spcPct val="160000"/>
              </a:lnSpc>
              <a:buClr>
                <a:srgbClr val="A53010"/>
              </a:buClr>
              <a:buNone/>
              <a:defRPr/>
            </a:pPr>
            <a:r>
              <a:rPr kumimoji="0" lang="fr-FR" sz="1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 visage </a:t>
            </a:r>
          </a:p>
          <a:p>
            <a:pPr marL="800100" lvl="2" indent="0" algn="ctr">
              <a:lnSpc>
                <a:spcPct val="160000"/>
              </a:lnSpc>
              <a:buClr>
                <a:srgbClr val="A53010"/>
              </a:buClr>
              <a:buNone/>
              <a:defRPr/>
            </a:pPr>
            <a:r>
              <a:rPr kumimoji="0" lang="fr-FR" sz="1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à celui qui n'a plus qu'un numéro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lang="fr-FR" sz="8600" b="1" i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fr-FR" sz="8600" b="1" i="1" u="none" strike="noStrike" kern="1200" cap="none" spc="0" normalizeH="0" baseline="0" noProof="0" dirty="0">
                <a:ln>
                  <a:noFill/>
                </a:ln>
                <a:solidFill>
                  <a:srgbClr val="9B0D4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</a:t>
            </a:r>
            <a:r>
              <a:rPr kumimoji="0" lang="fr-FR" sz="11200" b="1" i="1" u="none" strike="noStrike" kern="1200" cap="none" spc="0" normalizeH="0" baseline="0" noProof="0" dirty="0">
                <a:ln>
                  <a:noFill/>
                </a:ln>
                <a:solidFill>
                  <a:srgbClr val="9B0D4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Je vous remercie de votre écoute et je réponds à vos questions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A7BF07-6E0B-AD3D-B84F-1416E7CE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00390" y="6537959"/>
            <a:ext cx="3717235" cy="250467"/>
          </a:xfrm>
        </p:spPr>
        <p:txBody>
          <a:bodyPr/>
          <a:lstStyle/>
          <a:p>
            <a:r>
              <a:rPr lang="en-US" dirty="0"/>
              <a:t>Martine LINDECKER - 25 mars 2026 - ROTARY Club de Chaumont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260775-110B-4A82-9845-AFD5CCCE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18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E593A-50AB-682E-8F21-EF0B2B1E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70" y="623456"/>
            <a:ext cx="9651229" cy="1308214"/>
          </a:xfrm>
        </p:spPr>
        <p:txBody>
          <a:bodyPr>
            <a:noAutofit/>
          </a:bodyPr>
          <a:lstStyle/>
          <a:p>
            <a:pPr marL="457200" lvl="1" algn="ctr">
              <a:tabLst>
                <a:tab pos="354013" algn="l"/>
              </a:tabLst>
            </a:pPr>
            <a:r>
              <a:rPr lang="fr-FR" sz="3600" b="1" i="1" dirty="0">
                <a:solidFill>
                  <a:schemeClr val="tx1"/>
                </a:solidFill>
                <a:latin typeface="+mj-lt"/>
              </a:rPr>
              <a:t>Pourquoi avoir accepté de témoigner </a:t>
            </a:r>
            <a:br>
              <a:rPr lang="fr-FR" sz="3600" b="1" i="1" dirty="0">
                <a:solidFill>
                  <a:schemeClr val="tx1"/>
                </a:solidFill>
                <a:latin typeface="+mj-lt"/>
              </a:rPr>
            </a:br>
            <a:r>
              <a:rPr lang="fr-FR" sz="3600" b="1" i="1" dirty="0">
                <a:solidFill>
                  <a:schemeClr val="tx1"/>
                </a:solidFill>
                <a:latin typeface="+mj-lt"/>
              </a:rPr>
              <a:t>aujourd’hui ?</a:t>
            </a:r>
            <a:endParaRPr lang="fr-FR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4FB87E2-F904-06F5-64DE-0B672182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5156" y="6471679"/>
            <a:ext cx="4566844" cy="351599"/>
          </a:xfrm>
        </p:spPr>
        <p:txBody>
          <a:bodyPr/>
          <a:lstStyle/>
          <a:p>
            <a:r>
              <a:rPr lang="en-US" dirty="0"/>
              <a:t>                Martine LINDECKER - 25 mars 2026 - ROTARY Club de Chaumont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D5F21A-1E16-C8C2-B5D4-7B52EE49F46B}"/>
              </a:ext>
            </a:extLst>
          </p:cNvPr>
          <p:cNvSpPr txBox="1"/>
          <p:nvPr/>
        </p:nvSpPr>
        <p:spPr>
          <a:xfrm>
            <a:off x="531812" y="3051810"/>
            <a:ext cx="112796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800" i="1" dirty="0"/>
              <a:t> </a:t>
            </a:r>
          </a:p>
          <a:p>
            <a:pPr algn="ctr">
              <a:buNone/>
            </a:pPr>
            <a:r>
              <a:rPr lang="fr-FR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parle souvent de la prison, rarement de la santé en prison </a:t>
            </a:r>
          </a:p>
          <a:p>
            <a:pPr algn="ctr">
              <a:buNone/>
            </a:pPr>
            <a:r>
              <a:rPr lang="fr-FR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encore moins de ceux qui y travaillent au quotidien… </a:t>
            </a:r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3A9D8395-A46D-C569-CBCF-E32CBDD1B13D}"/>
              </a:ext>
            </a:extLst>
          </p:cNvPr>
          <p:cNvSpPr txBox="1">
            <a:spLocks/>
          </p:cNvSpPr>
          <p:nvPr/>
        </p:nvSpPr>
        <p:spPr>
          <a:xfrm>
            <a:off x="326571" y="4559473"/>
            <a:ext cx="11865429" cy="1139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3600" b="1" i="1" dirty="0"/>
              <a:t> </a:t>
            </a:r>
            <a:endParaRPr lang="fr-FR" sz="3600" i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BAD3C4-870E-08D6-511D-0A11DE7A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2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B33D51-B34A-8AA2-4484-38E55C9F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791" y="624110"/>
            <a:ext cx="9347821" cy="807125"/>
          </a:xfrm>
        </p:spPr>
        <p:txBody>
          <a:bodyPr/>
          <a:lstStyle/>
          <a:p>
            <a:r>
              <a:rPr lang="fr-FR" b="1" i="1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242930-004E-CA23-4F0C-8A6655243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1808018"/>
            <a:ext cx="10478906" cy="36235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lang="fr-FR" sz="3200" b="1" i="1" dirty="0"/>
              <a:t> LE CONTEXTE - La Maison d’Arrêt et l’Infirmière </a:t>
            </a:r>
          </a:p>
          <a:p>
            <a:pPr>
              <a:lnSpc>
                <a:spcPct val="150000"/>
              </a:lnSpc>
            </a:pPr>
            <a:r>
              <a:rPr lang="fr-FR" sz="3200" b="1" i="1" dirty="0"/>
              <a:t> L’ÉPOQUE DES « PIONNIÈRES » - La Croix Rouge               </a:t>
            </a:r>
          </a:p>
          <a:p>
            <a:pPr>
              <a:lnSpc>
                <a:spcPct val="150000"/>
              </a:lnSpc>
            </a:pPr>
            <a:r>
              <a:rPr lang="fr-FR" sz="3200" b="1" i="1" dirty="0"/>
              <a:t> LA RÉVOLUTION HOSPITALIÈRE - Après 1994 </a:t>
            </a:r>
          </a:p>
          <a:p>
            <a:pPr>
              <a:lnSpc>
                <a:spcPct val="150000"/>
              </a:lnSpc>
            </a:pPr>
            <a:r>
              <a:rPr lang="fr-FR" sz="3200" b="1" i="1" dirty="0"/>
              <a:t> L’HÉRITAGE D’UN PARCOURS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032978-B505-C96C-C2BB-6A72220DD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12667" y="6492240"/>
            <a:ext cx="3979333" cy="365760"/>
          </a:xfrm>
        </p:spPr>
        <p:txBody>
          <a:bodyPr/>
          <a:lstStyle/>
          <a:p>
            <a:r>
              <a:rPr lang="en-US" dirty="0"/>
              <a:t>Martine LINDECKER - 25 mars 2026 - ROTARY Club de Chaumont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187772-CCEF-0427-9C68-2C99B88A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0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8C2B89A-0815-C914-5523-8FE498DB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66192"/>
            <a:ext cx="10667999" cy="713845"/>
          </a:xfrm>
        </p:spPr>
        <p:txBody>
          <a:bodyPr>
            <a:noAutofit/>
          </a:bodyPr>
          <a:lstStyle/>
          <a:p>
            <a:r>
              <a:rPr lang="fr-FR" b="1" i="1" dirty="0"/>
              <a:t>Le contexte : qu’est-ce qu’une maison d’arrêt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2FC84-4F01-28F1-C989-33AF93BE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86" y="1556693"/>
            <a:ext cx="11088413" cy="4961288"/>
          </a:xfrm>
        </p:spPr>
        <p:txBody>
          <a:bodyPr>
            <a:normAutofit/>
          </a:bodyPr>
          <a:lstStyle/>
          <a:p>
            <a:r>
              <a:rPr lang="fr-FR" sz="2800" b="1" i="1" dirty="0"/>
              <a:t> </a:t>
            </a:r>
            <a:r>
              <a:rPr lang="fr-FR" sz="3200" b="1" i="1" dirty="0"/>
              <a:t>Définition</a:t>
            </a:r>
          </a:p>
          <a:p>
            <a:pPr marL="0" indent="0">
              <a:buNone/>
            </a:pPr>
            <a:endParaRPr lang="fr-FR" sz="1000" b="1" i="1" dirty="0"/>
          </a:p>
          <a:p>
            <a:r>
              <a:rPr lang="fr-FR" sz="2800" b="1" i="1" dirty="0"/>
              <a:t> </a:t>
            </a:r>
            <a:r>
              <a:rPr lang="fr-FR" sz="3200" b="1" i="1" dirty="0"/>
              <a:t>Types de délits </a:t>
            </a:r>
          </a:p>
          <a:p>
            <a:endParaRPr lang="fr-FR" sz="1000" b="1" i="1" dirty="0"/>
          </a:p>
          <a:p>
            <a:r>
              <a:rPr lang="fr-FR" sz="2800" b="1" i="1" dirty="0"/>
              <a:t> </a:t>
            </a:r>
            <a:r>
              <a:rPr lang="fr-FR" sz="3200" b="1" i="1" dirty="0"/>
              <a:t>Les divers intervenants en prison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E664F4-3AF2-F838-69FE-2F37AA9D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09216" y="6618084"/>
            <a:ext cx="4082784" cy="129071"/>
          </a:xfrm>
        </p:spPr>
        <p:txBody>
          <a:bodyPr/>
          <a:lstStyle/>
          <a:p>
            <a:r>
              <a:rPr lang="en-US" dirty="0"/>
              <a:t>Martine LINDECKER - 25 mars 2026 - ROTARY Club de Chaumont  </a:t>
            </a:r>
          </a:p>
        </p:txBody>
      </p:sp>
      <p:pic>
        <p:nvPicPr>
          <p:cNvPr id="8" name="Image 7" descr="Une image contenant ciel, Treillage, nuage, fil barbelé">
            <a:extLst>
              <a:ext uri="{FF2B5EF4-FFF2-40B4-BE49-F238E27FC236}">
                <a16:creationId xmlns:a16="http://schemas.microsoft.com/office/drawing/2014/main" id="{13CDD760-DCF2-9187-C470-F8862B77F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495" y="4134555"/>
            <a:ext cx="3181513" cy="2152150"/>
          </a:xfrm>
          <a:prstGeom prst="rect">
            <a:avLst/>
          </a:prstGeom>
          <a:ln w="57150">
            <a:solidFill>
              <a:srgbClr val="9B0D4A"/>
            </a:solidFill>
          </a:ln>
        </p:spPr>
      </p:pic>
      <p:pic>
        <p:nvPicPr>
          <p:cNvPr id="9" name="Image 8" descr="Une image contenant objets en métal, loquet, rouille, porte&#10;&#10;Le contenu généré par l’IA peut être incorrect.">
            <a:extLst>
              <a:ext uri="{FF2B5EF4-FFF2-40B4-BE49-F238E27FC236}">
                <a16:creationId xmlns:a16="http://schemas.microsoft.com/office/drawing/2014/main" id="{138836E6-7DFF-B3B0-C949-BE2578761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916" y="4120562"/>
            <a:ext cx="3181513" cy="2166143"/>
          </a:xfrm>
          <a:prstGeom prst="rect">
            <a:avLst/>
          </a:prstGeom>
          <a:ln w="57150">
            <a:solidFill>
              <a:srgbClr val="9B0D4A"/>
            </a:solidFill>
          </a:ln>
        </p:spPr>
      </p:pic>
      <p:pic>
        <p:nvPicPr>
          <p:cNvPr id="10" name="Image 9" descr="Une image contenant acier, intérieur, Symétrie, rampe&#10;&#10;Le contenu généré par l’IA peut être incorrect.">
            <a:extLst>
              <a:ext uri="{FF2B5EF4-FFF2-40B4-BE49-F238E27FC236}">
                <a16:creationId xmlns:a16="http://schemas.microsoft.com/office/drawing/2014/main" id="{F8527257-536B-6A9A-C7A1-BDC5637C3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393" y="1654366"/>
            <a:ext cx="3296772" cy="2166143"/>
          </a:xfrm>
          <a:prstGeom prst="rect">
            <a:avLst/>
          </a:prstGeom>
          <a:solidFill>
            <a:schemeClr val="accent2"/>
          </a:solidFill>
          <a:ln w="57150">
            <a:solidFill>
              <a:srgbClr val="9B0D4A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Image 10" descr="Une image contenant abandonné, dégradation, escaliers, intérieur">
            <a:extLst>
              <a:ext uri="{FF2B5EF4-FFF2-40B4-BE49-F238E27FC236}">
                <a16:creationId xmlns:a16="http://schemas.microsoft.com/office/drawing/2014/main" id="{85454DF0-2A98-D599-AC5E-EDD51AA09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393" y="4120562"/>
            <a:ext cx="3296772" cy="2166143"/>
          </a:xfrm>
          <a:prstGeom prst="rect">
            <a:avLst/>
          </a:prstGeom>
          <a:ln w="57150">
            <a:solidFill>
              <a:srgbClr val="9B0D4A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54814AD-C5DB-42E9-2CC0-0673C0BA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27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E3686-84FA-9E55-2BB8-03AB1C51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445" y="628124"/>
            <a:ext cx="9496778" cy="760409"/>
          </a:xfrm>
        </p:spPr>
        <p:txBody>
          <a:bodyPr/>
          <a:lstStyle/>
          <a:p>
            <a:r>
              <a:rPr lang="fr-FR" b="1" i="1" dirty="0"/>
              <a:t>La sécurité au quotidien</a:t>
            </a:r>
            <a:endParaRPr lang="fr-FR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BFC39-B973-4824-2354-4D1EDAF05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2133600"/>
            <a:ext cx="10193034" cy="4368800"/>
          </a:xfrm>
        </p:spPr>
        <p:txBody>
          <a:bodyPr>
            <a:normAutofit/>
          </a:bodyPr>
          <a:lstStyle/>
          <a:p>
            <a:pPr marL="0" lvl="1" indent="628650" defTabSz="536575">
              <a:lnSpc>
                <a:spcPct val="200000"/>
              </a:lnSpc>
            </a:pPr>
            <a:r>
              <a:rPr lang="fr-FR" sz="3200" b="1" i="1" dirty="0"/>
              <a:t>Les moyens de sécurité </a:t>
            </a:r>
          </a:p>
          <a:p>
            <a:pPr marL="285750" lvl="1">
              <a:lnSpc>
                <a:spcPct val="200000"/>
              </a:lnSpc>
            </a:pPr>
            <a:r>
              <a:rPr lang="fr-FR" sz="3200" b="1" i="1" dirty="0"/>
              <a:t>  Collaboration avec les surveil</a:t>
            </a:r>
            <a:r>
              <a:rPr lang="fr-FR" sz="3200" b="1" dirty="0"/>
              <a:t>la</a:t>
            </a:r>
            <a:r>
              <a:rPr lang="fr-FR" sz="3200" b="1" i="1" dirty="0"/>
              <a:t>nts</a:t>
            </a:r>
            <a:endParaRPr lang="fr-FR" sz="3200" dirty="0"/>
          </a:p>
          <a:p>
            <a:pPr>
              <a:lnSpc>
                <a:spcPct val="200000"/>
              </a:lnSpc>
            </a:pPr>
            <a:r>
              <a:rPr lang="fr-FR" sz="3200" b="1" i="1" dirty="0"/>
              <a:t>  Une anecdote - Histoire de clés </a:t>
            </a:r>
            <a:endParaRPr lang="fr-FR" sz="3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DBAAD3-43CB-7FCE-B858-66273E95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2790" y="6412088"/>
            <a:ext cx="4059209" cy="445911"/>
          </a:xfrm>
        </p:spPr>
        <p:txBody>
          <a:bodyPr/>
          <a:lstStyle/>
          <a:p>
            <a:r>
              <a:rPr lang="fr-FR" dirty="0"/>
              <a:t>Martine LINDECKER - 25 mars 2026 - ROTARY Club de Chaumont  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AA5865-7B56-CAA5-33D4-013AF572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Image 6" descr="Une image contenant personne, habits, bâtiment, mur&#10;&#10;Le contenu généré par l’IA peut être incorrect.">
            <a:extLst>
              <a:ext uri="{FF2B5EF4-FFF2-40B4-BE49-F238E27FC236}">
                <a16:creationId xmlns:a16="http://schemas.microsoft.com/office/drawing/2014/main" id="{D0D584D5-DEB3-928F-AED2-06C9D50B2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252" y="1154428"/>
            <a:ext cx="3498360" cy="2128640"/>
          </a:xfrm>
          <a:prstGeom prst="rect">
            <a:avLst/>
          </a:prstGeom>
          <a:ln w="57150">
            <a:solidFill>
              <a:srgbClr val="9B0D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Image 7" descr="Une image contenant métal, clé&#10;&#10;Le contenu généré par l’IA peut être incorrect.">
            <a:extLst>
              <a:ext uri="{FF2B5EF4-FFF2-40B4-BE49-F238E27FC236}">
                <a16:creationId xmlns:a16="http://schemas.microsoft.com/office/drawing/2014/main" id="{84CE3779-E69D-0F6E-67B5-A1CE8C41D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9821" y="3794585"/>
            <a:ext cx="2034791" cy="2128640"/>
          </a:xfrm>
          <a:prstGeom prst="rect">
            <a:avLst/>
          </a:prstGeom>
          <a:ln w="57150">
            <a:solidFill>
              <a:srgbClr val="9B0D4A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5665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CA62C-C5E3-B2D3-7CED-B8F18DC2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7001"/>
          </a:xfrm>
        </p:spPr>
        <p:txBody>
          <a:bodyPr/>
          <a:lstStyle/>
          <a:p>
            <a:r>
              <a:rPr lang="fr-FR" b="1" i="1" dirty="0"/>
              <a:t>Le rôle de l’infirmière en prison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43E2EE-A5A2-3064-E9C5-F907199B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579" y="2125980"/>
            <a:ext cx="10767532" cy="37852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3200" b="1" i="1" dirty="0"/>
              <a:t>  Accueil des arrivants</a:t>
            </a:r>
          </a:p>
          <a:p>
            <a:pPr>
              <a:lnSpc>
                <a:spcPct val="150000"/>
              </a:lnSpc>
            </a:pPr>
            <a:r>
              <a:rPr lang="fr-FR" sz="3200" b="1" i="1" dirty="0"/>
              <a:t>  Écoute et accompagnement</a:t>
            </a:r>
          </a:p>
          <a:p>
            <a:pPr>
              <a:lnSpc>
                <a:spcPct val="150000"/>
              </a:lnSpc>
            </a:pPr>
            <a:r>
              <a:rPr lang="fr-FR" sz="3200" b="1" i="1" dirty="0"/>
              <a:t>  Soins et traitements</a:t>
            </a:r>
          </a:p>
          <a:p>
            <a:pPr>
              <a:lnSpc>
                <a:spcPct val="150000"/>
              </a:lnSpc>
            </a:pPr>
            <a:r>
              <a:rPr lang="fr-FR" sz="3200" b="1" i="1" dirty="0"/>
              <a:t>  Prévention et éducation à la santé 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2872AA-F700-4E1B-DEEA-5347F47AF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16710" y="6457244"/>
            <a:ext cx="4075289" cy="400756"/>
          </a:xfrm>
        </p:spPr>
        <p:txBody>
          <a:bodyPr/>
          <a:lstStyle/>
          <a:p>
            <a:r>
              <a:rPr lang="fr-FR" dirty="0"/>
              <a:t>Martine LINDECKER - 25 mars 2026 - ROTARY Club de Chaumont  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AA1292-098C-869B-9A74-FA55372E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1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07107-9535-E051-DC5D-9659405F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/>
          <a:lstStyle/>
          <a:p>
            <a:r>
              <a:rPr lang="fr-FR" b="1" i="1" dirty="0"/>
              <a:t>Les pathologies rencontrées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3CE779-CCCA-7AF2-5809-EADD3256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298700"/>
            <a:ext cx="10672507" cy="4275836"/>
          </a:xfrm>
        </p:spPr>
        <p:txBody>
          <a:bodyPr>
            <a:normAutofit fontScale="25000" lnSpcReduction="20000"/>
          </a:bodyPr>
          <a:lstStyle/>
          <a:p>
            <a:pPr marL="542925" indent="-542925" defTabSz="314325"/>
            <a:r>
              <a:rPr lang="fr-FR" sz="12000" b="1" i="1" dirty="0"/>
              <a:t> </a:t>
            </a:r>
            <a:r>
              <a:rPr lang="fr-FR" sz="12800" b="1" i="1" dirty="0"/>
              <a:t>Addictions </a:t>
            </a:r>
          </a:p>
          <a:p>
            <a:pPr marL="0" indent="0">
              <a:buNone/>
            </a:pPr>
            <a:endParaRPr lang="fr-FR" sz="12800" b="1" i="1" dirty="0"/>
          </a:p>
          <a:p>
            <a:r>
              <a:rPr lang="fr-FR" sz="12800" b="1" i="1" dirty="0"/>
              <a:t>  Gestions des urgences </a:t>
            </a:r>
          </a:p>
          <a:p>
            <a:endParaRPr lang="fr-FR" sz="12800" b="1" i="1" dirty="0"/>
          </a:p>
          <a:p>
            <a:r>
              <a:rPr lang="fr-FR" sz="12800" b="1" i="1" dirty="0"/>
              <a:t>  Pathologies psychiatriques</a:t>
            </a:r>
          </a:p>
          <a:p>
            <a:pPr marL="0" indent="0">
              <a:buNone/>
            </a:pPr>
            <a:endParaRPr lang="fr-FR" sz="12800" b="1" i="1" dirty="0"/>
          </a:p>
          <a:p>
            <a:r>
              <a:rPr lang="fr-FR" sz="12800" b="1" i="1" dirty="0"/>
              <a:t>  Problèmes dentaires et dermatologiques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E96657-282E-550A-F8B8-E31CDD26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5592" y="6574536"/>
            <a:ext cx="3954715" cy="283464"/>
          </a:xfrm>
        </p:spPr>
        <p:txBody>
          <a:bodyPr/>
          <a:lstStyle/>
          <a:p>
            <a:r>
              <a:rPr lang="fr-FR" dirty="0"/>
              <a:t>Martine LINDECKER - 25 mars 2026 - ROTARY Club de Chaumont  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E8534D-3361-F636-F583-156004CD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9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266BC45-8462-4267-A7E0-18428D0E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88" y="624110"/>
            <a:ext cx="8979408" cy="1170824"/>
          </a:xfrm>
        </p:spPr>
        <p:txBody>
          <a:bodyPr>
            <a:noAutofit/>
          </a:bodyPr>
          <a:lstStyle/>
          <a:p>
            <a:pPr algn="ctr"/>
            <a:r>
              <a:rPr lang="fr-FR" b="1" i="1" dirty="0"/>
              <a:t>Les débuts : infirmière Croix Rouge</a:t>
            </a:r>
            <a:br>
              <a:rPr lang="fr-FR" b="1" i="1" dirty="0"/>
            </a:br>
            <a:r>
              <a:rPr lang="fr-FR" b="1" i="1" dirty="0"/>
              <a:t>1987-1994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928EA-60E2-BCB2-1843-A1B284B1C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12" y="2837793"/>
            <a:ext cx="11437088" cy="4020207"/>
          </a:xfrm>
        </p:spPr>
        <p:txBody>
          <a:bodyPr>
            <a:normAutofit/>
          </a:bodyPr>
          <a:lstStyle/>
          <a:p>
            <a:pPr marL="628650" indent="-628650"/>
            <a:r>
              <a:rPr lang="fr-FR" sz="3200" b="1" i="1" dirty="0"/>
              <a:t>Références de la Croix Rouge Française</a:t>
            </a:r>
          </a:p>
          <a:p>
            <a:pPr marL="0" indent="0">
              <a:buNone/>
            </a:pPr>
            <a:endParaRPr lang="fr-FR" sz="3200" b="1" i="1" dirty="0"/>
          </a:p>
          <a:p>
            <a:r>
              <a:rPr lang="fr-FR" sz="3200" b="1" i="1" dirty="0"/>
              <a:t>  Statut</a:t>
            </a:r>
          </a:p>
          <a:p>
            <a:pPr marL="0" indent="0">
              <a:buNone/>
            </a:pPr>
            <a:endParaRPr lang="fr-FR" sz="3200" b="1" i="1" dirty="0"/>
          </a:p>
          <a:p>
            <a:r>
              <a:rPr lang="fr-FR" sz="3200" b="1" i="1" dirty="0"/>
              <a:t>  Grande autonomie </a:t>
            </a:r>
          </a:p>
          <a:p>
            <a:pPr marL="0" indent="0">
              <a:buNone/>
            </a:pPr>
            <a:endParaRPr lang="fr-FR" sz="3000" b="1" i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0AD1BB-9071-E90D-3D9D-8250FCA05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8800" y="6500191"/>
            <a:ext cx="4013200" cy="357809"/>
          </a:xfrm>
        </p:spPr>
        <p:txBody>
          <a:bodyPr/>
          <a:lstStyle/>
          <a:p>
            <a:r>
              <a:rPr lang="en-US" dirty="0"/>
              <a:t>Martine LINDECKER - 25 mars 2026 - ROTARY Club de Chaumont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98E3AC5-770F-3982-F64A-E4B8D9CF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086" y="2692803"/>
            <a:ext cx="1981201" cy="198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2C1AE3-3AFA-ECFB-880E-59058E04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33A783-3928-E304-1F6F-C4732D77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403" y="3855277"/>
            <a:ext cx="2839993" cy="198523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022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CFCED5-6A1E-418F-E9CC-5420B7DE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628957"/>
          </a:xfrm>
        </p:spPr>
        <p:txBody>
          <a:bodyPr>
            <a:noAutofit/>
          </a:bodyPr>
          <a:lstStyle/>
          <a:p>
            <a:r>
              <a:rPr lang="fr-FR" b="1" i="1" dirty="0"/>
              <a:t>Humanité derrière les barreaux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52F982-CF08-8526-21FF-049033796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8" y="2028497"/>
            <a:ext cx="10453510" cy="45694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000" b="1" i="1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fr-FR" sz="35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 solitude du détenu</a:t>
            </a:r>
          </a:p>
          <a:p>
            <a:pPr marL="0" indent="0">
              <a:buNone/>
            </a:pPr>
            <a:endParaRPr lang="fr-FR" sz="35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fr-FR" sz="3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Neutralité bienveillante</a:t>
            </a:r>
          </a:p>
          <a:p>
            <a:pPr marL="0" indent="0">
              <a:buNone/>
            </a:pPr>
            <a:endParaRPr lang="fr-FR" sz="35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fr-FR" sz="3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Potentiel inexploité - Anecdote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FF59B3-DD81-E7CF-8C6B-2E1421A1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65592" y="6556248"/>
            <a:ext cx="3931920" cy="301752"/>
          </a:xfrm>
        </p:spPr>
        <p:txBody>
          <a:bodyPr/>
          <a:lstStyle/>
          <a:p>
            <a:r>
              <a:rPr lang="fr-FR" dirty="0"/>
              <a:t>Martine LINDECKER - 25 mars 2026 - ROTARY Club de Chaumont  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AE5481-E8B1-3916-403E-65850A7D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Image 6" descr="Une image contenant intérieur, mur, habits, meubles&#10;&#10;Le contenu généré par l’IA peut être incorrect.">
            <a:extLst>
              <a:ext uri="{FF2B5EF4-FFF2-40B4-BE49-F238E27FC236}">
                <a16:creationId xmlns:a16="http://schemas.microsoft.com/office/drawing/2014/main" id="{F2E5CB6D-A9DE-9DD2-BE71-00941D223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734" y="1523833"/>
            <a:ext cx="2453010" cy="1847858"/>
          </a:xfrm>
          <a:prstGeom prst="rect">
            <a:avLst/>
          </a:prstGeom>
          <a:ln w="57150">
            <a:solidFill>
              <a:srgbClr val="9B0D4A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7D8DE87-C0AB-9170-780B-45CF511A7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792" y="3642458"/>
            <a:ext cx="3596952" cy="1569856"/>
          </a:xfrm>
          <a:prstGeom prst="rect">
            <a:avLst/>
          </a:prstGeom>
          <a:ln w="57150">
            <a:solidFill>
              <a:srgbClr val="9B0D4A"/>
            </a:solidFill>
          </a:ln>
        </p:spPr>
      </p:pic>
    </p:spTree>
    <p:extLst>
      <p:ext uri="{BB962C8B-B14F-4D97-AF65-F5344CB8AC3E}">
        <p14:creationId xmlns:p14="http://schemas.microsoft.com/office/powerpoint/2010/main" val="2418142468"/>
      </p:ext>
    </p:extLst>
  </p:cSld>
  <p:clrMapOvr>
    <a:masterClrMapping/>
  </p:clrMapOvr>
</p:sld>
</file>

<file path=ppt/theme/theme1.xml><?xml version="1.0" encoding="utf-8"?>
<a:theme xmlns:a="http://schemas.openxmlformats.org/drawingml/2006/main" name="1_Brin">
  <a:themeElements>
    <a:clrScheme name="Personnalisé 4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D050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 ans au cœur de l’invisible</Template>
  <TotalTime>3766</TotalTime>
  <Words>540</Words>
  <Application>Microsoft Office PowerPoint</Application>
  <PresentationFormat>Grand écran</PresentationFormat>
  <Paragraphs>129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1_Brin</vt:lpstr>
      <vt:lpstr>INFIRMIÈRE  EN MAISON D’ARRÊT                                     Martine LINDECKER</vt:lpstr>
      <vt:lpstr>Pourquoi avoir accepté de témoigner  aujourd’hui ?</vt:lpstr>
      <vt:lpstr>PLAN</vt:lpstr>
      <vt:lpstr>Le contexte : qu’est-ce qu’une maison d’arrêt ?</vt:lpstr>
      <vt:lpstr>La sécurité au quotidien</vt:lpstr>
      <vt:lpstr>Le rôle de l’infirmière en prison</vt:lpstr>
      <vt:lpstr>Les pathologies rencontrées</vt:lpstr>
      <vt:lpstr>Les débuts : infirmière Croix Rouge 1987-1994</vt:lpstr>
      <vt:lpstr>Humanité derrière les barreaux</vt:lpstr>
      <vt:lpstr>Présentation PowerPoint</vt:lpstr>
      <vt:lpstr>1995-2008 : l’Hôpital Public rentre en prison</vt:lpstr>
      <vt:lpstr>Mais une perte …</vt:lpstr>
      <vt:lpstr>Ce que ce métier m’a appris</vt:lpstr>
      <vt:lpstr>Conclusion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Martine Lindecker</dc:creator>
  <cp:lastModifiedBy>Martine Lindecker</cp:lastModifiedBy>
  <cp:revision>205</cp:revision>
  <cp:lastPrinted>2026-03-23T14:41:41Z</cp:lastPrinted>
  <dcterms:created xsi:type="dcterms:W3CDTF">2026-03-08T10:32:02Z</dcterms:created>
  <dcterms:modified xsi:type="dcterms:W3CDTF">2026-03-25T22:22:20Z</dcterms:modified>
</cp:coreProperties>
</file>