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0" r:id="rId4"/>
    <p:sldId id="290" r:id="rId5"/>
    <p:sldId id="262" r:id="rId6"/>
    <p:sldId id="263" r:id="rId7"/>
    <p:sldId id="287" r:id="rId8"/>
    <p:sldId id="289" r:id="rId9"/>
    <p:sldId id="278" r:id="rId10"/>
    <p:sldId id="266" r:id="rId11"/>
    <p:sldId id="265" r:id="rId12"/>
    <p:sldId id="267" r:id="rId13"/>
    <p:sldId id="291" r:id="rId14"/>
    <p:sldId id="283" r:id="rId15"/>
    <p:sldId id="269" r:id="rId16"/>
    <p:sldId id="268" r:id="rId17"/>
    <p:sldId id="270" r:id="rId18"/>
    <p:sldId id="280" r:id="rId19"/>
    <p:sldId id="282" r:id="rId20"/>
    <p:sldId id="292" r:id="rId21"/>
    <p:sldId id="275" r:id="rId22"/>
    <p:sldId id="293" r:id="rId23"/>
    <p:sldId id="284" r:id="rId24"/>
    <p:sldId id="276" r:id="rId25"/>
    <p:sldId id="274" r:id="rId26"/>
    <p:sldId id="28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795"/>
  </p:normalViewPr>
  <p:slideViewPr>
    <p:cSldViewPr snapToGrid="0">
      <p:cViewPr varScale="1">
        <p:scale>
          <a:sx n="103" d="100"/>
          <a:sy n="103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 dans l'économie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539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D7-8F49-AAE7-9E460D2C1C74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857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D7-8F49-AAE7-9E460D2C1C74}"/>
              </c:ext>
            </c:extLst>
          </c:dPt>
          <c:cat>
            <c:strRef>
              <c:f>Sheet1!$A$2:$A$3</c:f>
              <c:strCache>
                <c:ptCount val="2"/>
                <c:pt idx="0">
                  <c:v>Non-côté</c:v>
                </c:pt>
                <c:pt idx="1">
                  <c:v>Côté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D7-8F49-AAE7-9E460D2C1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 dans l'économie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539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6C-F649-BC46-D2E681EF4A52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857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6C-F649-BC46-D2E681EF4A52}"/>
              </c:ext>
            </c:extLst>
          </c:dPt>
          <c:cat>
            <c:strRef>
              <c:f>Sheet1!$A$2:$A$3</c:f>
              <c:strCache>
                <c:ptCount val="2"/>
                <c:pt idx="0">
                  <c:v>Non-côté</c:v>
                </c:pt>
                <c:pt idx="1">
                  <c:v>Côté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6C-F649-BC46-D2E681EF4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Part dans l'économie</c:v>
                </c:pt>
              </c:strCache>
            </c:strRef>
          </c:tx>
          <c:spPr>
            <a:ln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5397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C7-8D4C-8240-045261D458F5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85725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C7-8D4C-8240-045261D458F5}"/>
              </c:ext>
            </c:extLst>
          </c:dPt>
          <c:cat>
            <c:strRef>
              <c:f>Sheet1!$A$2:$A$3</c:f>
              <c:strCache>
                <c:ptCount val="2"/>
                <c:pt idx="0">
                  <c:v>Non-côté</c:v>
                </c:pt>
                <c:pt idx="1">
                  <c:v>Côté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7-8D4C-8240-045261D45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57507567279163"/>
          <c:y val="0.25813686909464179"/>
          <c:w val="0.51065302217999964"/>
          <c:h val="0.645204388175419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D-BA4F-BC11-159AF73DA8F6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FD-BA4F-BC11-159AF73DA8F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D-BA4F-BC11-159AF73DA8F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FD-BA4F-BC11-159AF73DA8F6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D-BA4F-BC11-159AF73DA8F6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2FD-BA4F-BC11-159AF73DA8F6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D-BA4F-BC11-159AF73DA8F6}"/>
              </c:ext>
            </c:extLst>
          </c:dPt>
          <c:dPt>
            <c:idx val="7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2FD-BA4F-BC11-159AF73DA8F6}"/>
              </c:ext>
            </c:extLst>
          </c:dPt>
          <c:dLbls>
            <c:dLbl>
              <c:idx val="0"/>
              <c:layout>
                <c:manualLayout>
                  <c:x val="0.11305682469786521"/>
                  <c:y val="-8.4547394221313091E-2"/>
                </c:manualLayout>
              </c:layout>
              <c:tx>
                <c:rich>
                  <a:bodyPr/>
                  <a:lstStyle/>
                  <a:p>
                    <a:fld id="{0B970020-5FBA-0241-889D-AF583BE7B095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C837327A-D581-5044-ADD3-75849139E1A8}" type="PERCENTAGE">
                      <a:rPr lang="en-US" b="1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FD-BA4F-BC11-159AF73DA8F6}"/>
                </c:ext>
              </c:extLst>
            </c:dLbl>
            <c:dLbl>
              <c:idx val="1"/>
              <c:layout>
                <c:manualLayout>
                  <c:x val="0.13149000263773455"/>
                  <c:y val="0.11639849006704119"/>
                </c:manualLayout>
              </c:layout>
              <c:tx>
                <c:rich>
                  <a:bodyPr/>
                  <a:lstStyle/>
                  <a:p>
                    <a:fld id="{D890B97B-AD8E-B747-9B2D-641C628900E4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D7B269B4-9324-6B4D-8A55-3849E2D40083}" type="PERCENTAGE">
                      <a:rPr lang="en-US" b="1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95835262930658"/>
                      <c:h val="0.14517137856448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2FD-BA4F-BC11-159AF73DA8F6}"/>
                </c:ext>
              </c:extLst>
            </c:dLbl>
            <c:dLbl>
              <c:idx val="2"/>
              <c:layout>
                <c:manualLayout>
                  <c:x val="-9.3394671466582355E-2"/>
                  <c:y val="0.12810781244311562"/>
                </c:manualLayout>
              </c:layout>
              <c:tx>
                <c:rich>
                  <a:bodyPr/>
                  <a:lstStyle/>
                  <a:p>
                    <a:fld id="{68619BEC-10A7-1A4F-8829-61CA39E6844B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D2E32C6C-7272-2346-AEB0-A7610B87F8C3}" type="PERCENTAGE">
                      <a:rPr lang="en-US" b="1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1956333978603"/>
                      <c:h val="0.145171378564487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FD-BA4F-BC11-159AF73DA8F6}"/>
                </c:ext>
              </c:extLst>
            </c:dLbl>
            <c:dLbl>
              <c:idx val="3"/>
              <c:layout>
                <c:manualLayout>
                  <c:x val="-0.17941626528139479"/>
                  <c:y val="-1.1386146607363619E-16"/>
                </c:manualLayout>
              </c:layout>
              <c:tx>
                <c:rich>
                  <a:bodyPr/>
                  <a:lstStyle/>
                  <a:p>
                    <a:fld id="{23DF7692-6449-2243-94D7-0E122AE3F6F1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EA06D845-FD74-6A45-BD1F-78BE0843BC6B}" type="PERCENTAGE">
                      <a:rPr lang="en-US" b="1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2FD-BA4F-BC11-159AF73DA8F6}"/>
                </c:ext>
              </c:extLst>
            </c:dLbl>
            <c:dLbl>
              <c:idx val="4"/>
              <c:layout>
                <c:manualLayout>
                  <c:x val="-0.15729645175355161"/>
                  <c:y val="-1.7122207448044095E-2"/>
                </c:manualLayout>
              </c:layout>
              <c:tx>
                <c:rich>
                  <a:bodyPr/>
                  <a:lstStyle/>
                  <a:p>
                    <a:fld id="{D8D844BA-B115-714B-B28C-B03BC65BBAC2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D5320FE2-75AB-F048-ABB5-D1D175F1FE4D}" type="PERCENTAGE">
                      <a:rPr lang="en-US" b="1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FD-BA4F-BC11-159AF73DA8F6}"/>
                </c:ext>
              </c:extLst>
            </c:dLbl>
            <c:dLbl>
              <c:idx val="5"/>
              <c:layout>
                <c:manualLayout>
                  <c:x val="-0.11551458175651445"/>
                  <c:y val="-6.4319838189332373E-2"/>
                </c:manualLayout>
              </c:layout>
              <c:tx>
                <c:rich>
                  <a:bodyPr/>
                  <a:lstStyle/>
                  <a:p>
                    <a:fld id="{33EB3525-2AEB-4446-8DBA-37F66BCB2A6F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A8023B0D-E716-B640-AF06-1B24BC4D6A10}" type="PERCENTAGE">
                      <a:rPr lang="en-US" b="1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2FD-BA4F-BC11-159AF73DA8F6}"/>
                </c:ext>
              </c:extLst>
            </c:dLbl>
            <c:dLbl>
              <c:idx val="6"/>
              <c:layout>
                <c:manualLayout>
                  <c:x val="-9.0937011170022022E-2"/>
                  <c:y val="-0.109725902861762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B5FFE3-E903-7945-9C71-45AD06B4A7DA}" type="CATEGORYNAME">
                      <a:rPr lang="en-US"/>
                      <a:pPr>
                        <a:defRPr sz="1100"/>
                      </a:pPr>
                      <a:t>[NOM DE CATÉGORIE]</a:t>
                    </a:fld>
                    <a:r>
                      <a:rPr lang="en-US" baseline="0" dirty="0"/>
                      <a:t>
</a:t>
                    </a:r>
                    <a:fld id="{BDA2533E-5A80-E640-9421-584C47B28BAB}" type="PERCENTAGE">
                      <a:rPr lang="en-US" b="1" baseline="0"/>
                      <a:pPr>
                        <a:defRPr sz="1100"/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158233108774329"/>
                      <c:h val="0.174713513254459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2FD-BA4F-BC11-159AF73DA8F6}"/>
                </c:ext>
              </c:extLst>
            </c:dLbl>
            <c:dLbl>
              <c:idx val="7"/>
              <c:layout>
                <c:manualLayout>
                  <c:x val="-7.3732711759477761E-3"/>
                  <c:y val="-0.13663533769321015"/>
                </c:manualLayout>
              </c:layout>
              <c:tx>
                <c:rich>
                  <a:bodyPr/>
                  <a:lstStyle/>
                  <a:p>
                    <a:fld id="{F39DA023-86E9-624A-A88A-64D8160A3734}" type="CATEGORYNAME">
                      <a:rPr lang="en-US"/>
                      <a:pPr/>
                      <a:t>[NOM DE CATÉGORIE]</a:t>
                    </a:fld>
                    <a:r>
                      <a:rPr lang="en-US" baseline="0" dirty="0"/>
                      <a:t>
</a:t>
                    </a:r>
                    <a:fld id="{D97BDABB-202E-AC42-B220-E7F72F39D0F4}" type="PERCENTAGE">
                      <a:rPr lang="en-US" b="1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2FD-BA4F-BC11-159AF73DA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Sheet1!$A$2:$A$9</c:f>
              <c:strCache>
                <c:ptCount val="8"/>
                <c:pt idx="0">
                  <c:v>Fonds de pension</c:v>
                </c:pt>
                <c:pt idx="1">
                  <c:v>Compagnies d'assurance</c:v>
                </c:pt>
                <c:pt idx="2">
                  <c:v>Fonds souverains</c:v>
                </c:pt>
                <c:pt idx="3">
                  <c:v>Family Offices &amp; HNWI</c:v>
                </c:pt>
                <c:pt idx="4">
                  <c:v>Fondations &amp; Endowments</c:v>
                </c:pt>
                <c:pt idx="5">
                  <c:v>Institutions financières</c:v>
                </c:pt>
                <c:pt idx="6">
                  <c:v>Fonds de fonds</c:v>
                </c:pt>
                <c:pt idx="7">
                  <c:v>Entreprises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0.375</c:v>
                </c:pt>
                <c:pt idx="1">
                  <c:v>0.17499999999999999</c:v>
                </c:pt>
                <c:pt idx="2">
                  <c:v>0.125</c:v>
                </c:pt>
                <c:pt idx="3" formatCode="0%">
                  <c:v>0.11</c:v>
                </c:pt>
                <c:pt idx="4" formatCode="0%">
                  <c:v>0.09</c:v>
                </c:pt>
                <c:pt idx="5">
                  <c:v>6.5000000000000002E-2</c:v>
                </c:pt>
                <c:pt idx="6" formatCode="0%">
                  <c:v>0.06</c:v>
                </c:pt>
                <c:pt idx="7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D-BA4F-BC11-159AF73DA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Ventes</c:v>
                </c:pt>
              </c:strCache>
            </c:strRef>
          </c:tx>
          <c:spPr>
            <a:ln w="444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4-324C-B372-E7C5D82B1C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5F9-8042-AD04-ADE6F61EAA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9-8042-AD04-ADE6F61EAA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444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84-324C-B372-E7C5D82B1C9F}"/>
              </c:ext>
            </c:extLst>
          </c:dPt>
          <c:dLbls>
            <c:dLbl>
              <c:idx val="1"/>
              <c:layout>
                <c:manualLayout>
                  <c:x val="-9.4443357933727028E-17"/>
                  <c:y val="8.7834232596805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F9-8042-AD04-ADE6F61EAAA7}"/>
                </c:ext>
              </c:extLst>
            </c:dLbl>
            <c:dLbl>
              <c:idx val="2"/>
              <c:layout>
                <c:manualLayout>
                  <c:x val="0"/>
                  <c:y val="1.7566846519361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F9-8042-AD04-ADE6F61EA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0.15</c:v>
                </c:pt>
                <c:pt idx="2">
                  <c:v>0.05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9-8042-AD04-ADE6F61EAA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-60</c:v>
                </c:pt>
                <c:pt idx="2">
                  <c:v>-90</c:v>
                </c:pt>
                <c:pt idx="3">
                  <c:v>-50</c:v>
                </c:pt>
                <c:pt idx="4">
                  <c:v>25</c:v>
                </c:pt>
                <c:pt idx="5">
                  <c:v>80</c:v>
                </c:pt>
                <c:pt idx="6">
                  <c:v>130</c:v>
                </c:pt>
                <c:pt idx="7">
                  <c:v>160</c:v>
                </c:pt>
                <c:pt idx="8">
                  <c:v>180</c:v>
                </c:pt>
                <c:pt idx="9">
                  <c:v>190</c:v>
                </c:pt>
                <c:pt idx="10">
                  <c:v>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079-2E40-B671-5C5ACEF14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0539727"/>
        <c:axId val="1389752495"/>
      </c:lineChart>
      <c:catAx>
        <c:axId val="147053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9752495"/>
        <c:crosses val="autoZero"/>
        <c:auto val="1"/>
        <c:lblAlgn val="ctr"/>
        <c:lblOffset val="100"/>
        <c:noMultiLvlLbl val="0"/>
      </c:catAx>
      <c:valAx>
        <c:axId val="1389752495"/>
        <c:scaling>
          <c:orientation val="minMax"/>
          <c:max val="250"/>
          <c:min val="-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0539727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55CAB-868A-5848-9D25-152BC72CCD56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F8D99-86CA-614F-AD10-6601B70B3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685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66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94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18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812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71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35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849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69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CF8D99-86CA-614F-AD10-6601B70B36D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64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4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7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82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148CC95F-0247-41B6-91CF-DC97C76A70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1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4AA44C8-35E7-93D4-187E-E2AE42964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8F6E-C3B7-A94B-A679-CCCDA8E5BB7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8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Vidéo 3" descr="Vision de bâtiments de bureaux et le ciel">
            <a:extLst>
              <a:ext uri="{FF2B5EF4-FFF2-40B4-BE49-F238E27FC236}">
                <a16:creationId xmlns:a16="http://schemas.microsoft.com/office/drawing/2014/main" id="{F15210A6-1F8A-F353-5B6E-57FCBC450D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FAE947-7211-4722-9026-8E874A8AD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91B535-CA5A-5DCB-B02A-258DED0E8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5728" y="1566475"/>
            <a:ext cx="5494909" cy="3612122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5000" dirty="0">
                <a:solidFill>
                  <a:srgbClr val="FFFFFF"/>
                </a:solidFill>
              </a:rPr>
              <a:t>Voyage au cœur d’un fonds de « </a:t>
            </a:r>
            <a:r>
              <a:rPr lang="fr-FR" sz="5000" dirty="0" err="1">
                <a:solidFill>
                  <a:srgbClr val="FFFFFF"/>
                </a:solidFill>
              </a:rPr>
              <a:t>Private</a:t>
            </a:r>
            <a:r>
              <a:rPr lang="fr-FR" sz="5000" dirty="0">
                <a:solidFill>
                  <a:srgbClr val="FFFFFF"/>
                </a:solidFill>
              </a:rPr>
              <a:t> </a:t>
            </a:r>
            <a:r>
              <a:rPr lang="fr-FR" sz="5000" dirty="0" err="1">
                <a:solidFill>
                  <a:srgbClr val="FFFFFF"/>
                </a:solidFill>
              </a:rPr>
              <a:t>Equity</a:t>
            </a:r>
            <a:r>
              <a:rPr lang="fr-FR" sz="5000" dirty="0">
                <a:solidFill>
                  <a:srgbClr val="FFFFFF"/>
                </a:solidFill>
              </a:rPr>
              <a:t> »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AB9630-8B20-C33A-C6BB-3ACF593AE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1225" y="945687"/>
            <a:ext cx="5019413" cy="1074391"/>
          </a:xfrm>
        </p:spPr>
        <p:txBody>
          <a:bodyPr anchor="t">
            <a:normAutofit/>
          </a:bodyPr>
          <a:lstStyle/>
          <a:p>
            <a:pPr algn="r"/>
            <a:r>
              <a:rPr lang="fr-FR" dirty="0"/>
              <a:t>L'art discret de la création de valeur</a:t>
            </a:r>
            <a:endParaRPr lang="fr-FR" i="1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53E504-CE7A-45E8-9030-0BFDACF83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8532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D912D5-F3AC-824E-1FC7-771344E55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001" y="4890943"/>
            <a:ext cx="3482714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0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sur les investisseurs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B7E3852D-88C3-79D1-8289-E0E1D08CFD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0995561"/>
              </p:ext>
            </p:extLst>
          </p:nvPr>
        </p:nvGraphicFramePr>
        <p:xfrm>
          <a:off x="6369676" y="2441448"/>
          <a:ext cx="5167313" cy="408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838829F-A96A-2864-50E5-90D79A5D4162}"/>
              </a:ext>
            </a:extLst>
          </p:cNvPr>
          <p:cNvSpPr/>
          <p:nvPr/>
        </p:nvSpPr>
        <p:spPr>
          <a:xfrm>
            <a:off x="-1066800" y="2186609"/>
            <a:ext cx="7162800" cy="948603"/>
          </a:xfrm>
          <a:prstGeom prst="roundRect">
            <a:avLst>
              <a:gd name="adj" fmla="val 1459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E56DBBF-C117-CA86-4476-858B3A91F809}"/>
              </a:ext>
            </a:extLst>
          </p:cNvPr>
          <p:cNvSpPr txBox="1">
            <a:spLocks/>
          </p:cNvSpPr>
          <p:nvPr/>
        </p:nvSpPr>
        <p:spPr>
          <a:xfrm>
            <a:off x="479125" y="2041277"/>
            <a:ext cx="5616876" cy="427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1"/>
                </a:solidFill>
              </a:rPr>
              <a:t> OBJECTIF DES INVESTISSEURS EN PE </a:t>
            </a:r>
            <a:endParaRPr lang="fr-F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</a:rPr>
              <a:t>Rendements attractifs</a:t>
            </a:r>
          </a:p>
          <a:p>
            <a:pPr lvl="1"/>
            <a:r>
              <a:rPr lang="fr-FR" b="1" i="1" u="sng" dirty="0">
                <a:solidFill>
                  <a:schemeClr val="accent2">
                    <a:lumMod val="50000"/>
                  </a:schemeClr>
                </a:solidFill>
              </a:rPr>
              <a:t>Performance supérieure</a:t>
            </a:r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: typiquement 15-20% TRI net vs 7-8% pour les actions cotées</a:t>
            </a:r>
          </a:p>
          <a:p>
            <a:pPr lvl="1"/>
            <a:r>
              <a:rPr lang="fr-FR" b="1" i="1" u="sng" dirty="0">
                <a:solidFill>
                  <a:schemeClr val="accent2">
                    <a:lumMod val="50000"/>
                  </a:schemeClr>
                </a:solidFill>
              </a:rPr>
              <a:t>Prime d'illiquidité</a:t>
            </a:r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: Compensation pour l'immobilisation des capitaux</a:t>
            </a:r>
            <a:endParaRPr lang="fr-FR" sz="3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</a:rPr>
              <a:t>Diversification de portefeuille</a:t>
            </a:r>
          </a:p>
          <a:p>
            <a:pPr lvl="1"/>
            <a:r>
              <a:rPr lang="fr-FR" b="1" i="1" u="sng" dirty="0">
                <a:solidFill>
                  <a:schemeClr val="accent2">
                    <a:lumMod val="50000"/>
                  </a:schemeClr>
                </a:solidFill>
              </a:rPr>
              <a:t>Décorrélation </a:t>
            </a:r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partielle avec les marchés publics </a:t>
            </a:r>
          </a:p>
          <a:p>
            <a:pPr lvl="1"/>
            <a:r>
              <a:rPr lang="fr-FR" b="1" i="1" u="sng" dirty="0">
                <a:solidFill>
                  <a:schemeClr val="accent2">
                    <a:lumMod val="50000"/>
                  </a:schemeClr>
                </a:solidFill>
              </a:rPr>
              <a:t>Exposition</a:t>
            </a:r>
            <a:r>
              <a:rPr lang="fr-FR" b="1" i="1" dirty="0">
                <a:solidFill>
                  <a:schemeClr val="accent2">
                    <a:lumMod val="50000"/>
                  </a:schemeClr>
                </a:solidFill>
              </a:rPr>
              <a:t> à l'économie réelle et à des secteurs/entreprises inaccessibles en bourse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6F7BE3E-3F73-3055-30F3-AB743C57AF19}"/>
              </a:ext>
            </a:extLst>
          </p:cNvPr>
          <p:cNvCxnSpPr>
            <a:cxnSpLocks/>
          </p:cNvCxnSpPr>
          <p:nvPr/>
        </p:nvCxnSpPr>
        <p:spPr>
          <a:xfrm>
            <a:off x="627059" y="3135212"/>
            <a:ext cx="0" cy="300628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23CC0B84-96D8-18CA-043A-03863980D5ED}"/>
              </a:ext>
            </a:extLst>
          </p:cNvPr>
          <p:cNvSpPr/>
          <p:nvPr/>
        </p:nvSpPr>
        <p:spPr>
          <a:xfrm>
            <a:off x="447400" y="3329877"/>
            <a:ext cx="359317" cy="345414"/>
          </a:xfrm>
          <a:prstGeom prst="chevron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8C584790-5B2A-A79A-0F76-4228034A525E}"/>
              </a:ext>
            </a:extLst>
          </p:cNvPr>
          <p:cNvSpPr/>
          <p:nvPr/>
        </p:nvSpPr>
        <p:spPr>
          <a:xfrm>
            <a:off x="447400" y="4907217"/>
            <a:ext cx="359317" cy="345414"/>
          </a:xfrm>
          <a:prstGeom prst="chevron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9F5AD0C0-3AE1-1565-0380-AF698EFC2C53}"/>
              </a:ext>
            </a:extLst>
          </p:cNvPr>
          <p:cNvSpPr txBox="1">
            <a:spLocks/>
          </p:cNvSpPr>
          <p:nvPr/>
        </p:nvSpPr>
        <p:spPr>
          <a:xfrm>
            <a:off x="6235384" y="2268458"/>
            <a:ext cx="5435408" cy="784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i="1" dirty="0">
                <a:solidFill>
                  <a:schemeClr val="accent2">
                    <a:lumMod val="50000"/>
                  </a:schemeClr>
                </a:solidFill>
              </a:rPr>
              <a:t>Répartition des types d’investisseurs en PE dans le monde </a:t>
            </a:r>
          </a:p>
        </p:txBody>
      </p:sp>
    </p:spTree>
    <p:extLst>
      <p:ext uri="{BB962C8B-B14F-4D97-AF65-F5344CB8AC3E}">
        <p14:creationId xmlns:p14="http://schemas.microsoft.com/office/powerpoint/2010/main" val="20718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sur les sociétés de gestion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037852E-EF8C-9B90-34C1-B823FF81564C}"/>
              </a:ext>
            </a:extLst>
          </p:cNvPr>
          <p:cNvSpPr/>
          <p:nvPr/>
        </p:nvSpPr>
        <p:spPr>
          <a:xfrm>
            <a:off x="7799180" y="3230661"/>
            <a:ext cx="2661066" cy="4646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SUPERVISORY BOARD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3F3FF07-EEF9-6C74-78D7-F0AB4A2F4053}"/>
              </a:ext>
            </a:extLst>
          </p:cNvPr>
          <p:cNvSpPr/>
          <p:nvPr/>
        </p:nvSpPr>
        <p:spPr>
          <a:xfrm>
            <a:off x="7528431" y="3879607"/>
            <a:ext cx="3202565" cy="46463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MANAGING PARTNERS BOARD 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EE79758-3B9A-055A-6B8F-D4E4AE290780}"/>
              </a:ext>
            </a:extLst>
          </p:cNvPr>
          <p:cNvSpPr/>
          <p:nvPr/>
        </p:nvSpPr>
        <p:spPr>
          <a:xfrm>
            <a:off x="6958584" y="4709143"/>
            <a:ext cx="2047685" cy="69818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ÉQUIPES D’INVESTISSEMENT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09845D8-571F-A798-07E5-D12CC91C76C9}"/>
              </a:ext>
            </a:extLst>
          </p:cNvPr>
          <p:cNvSpPr/>
          <p:nvPr/>
        </p:nvSpPr>
        <p:spPr>
          <a:xfrm>
            <a:off x="9296590" y="4709143"/>
            <a:ext cx="2047685" cy="6981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RELATIONS INVESTISSEURS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E814583-B36C-5873-7189-34153A88DB7B}"/>
              </a:ext>
            </a:extLst>
          </p:cNvPr>
          <p:cNvSpPr/>
          <p:nvPr/>
        </p:nvSpPr>
        <p:spPr>
          <a:xfrm>
            <a:off x="6958584" y="5628878"/>
            <a:ext cx="2047685" cy="6981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OPERATIONS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0B9BE55-4488-A85E-816B-5C6EDB96C0DE}"/>
              </a:ext>
            </a:extLst>
          </p:cNvPr>
          <p:cNvSpPr/>
          <p:nvPr/>
        </p:nvSpPr>
        <p:spPr>
          <a:xfrm>
            <a:off x="9296590" y="5628878"/>
            <a:ext cx="2047685" cy="69818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LÉGAL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00C1B14-A710-CF9F-A9DF-B2607B0CC333}"/>
              </a:ext>
            </a:extLst>
          </p:cNvPr>
          <p:cNvSpPr/>
          <p:nvPr/>
        </p:nvSpPr>
        <p:spPr>
          <a:xfrm>
            <a:off x="-1066800" y="2186609"/>
            <a:ext cx="7162800" cy="948603"/>
          </a:xfrm>
          <a:prstGeom prst="roundRect">
            <a:avLst>
              <a:gd name="adj" fmla="val 1459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6AC6AD4-D2F4-FF08-2566-1DA468AAD554}"/>
              </a:ext>
            </a:extLst>
          </p:cNvPr>
          <p:cNvSpPr txBox="1">
            <a:spLocks/>
          </p:cNvSpPr>
          <p:nvPr/>
        </p:nvSpPr>
        <p:spPr>
          <a:xfrm>
            <a:off x="479125" y="2041277"/>
            <a:ext cx="5616876" cy="427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1"/>
                </a:solidFill>
              </a:rPr>
              <a:t> LES 4 PILIERS D’UNE SOCIÉTÉ DE GESTION</a:t>
            </a:r>
            <a:endParaRPr lang="fr-F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Structure juridique des fonds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5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2000" i="1" dirty="0" err="1">
                <a:solidFill>
                  <a:schemeClr val="accent2">
                    <a:lumMod val="50000"/>
                  </a:schemeClr>
                </a:solidFill>
              </a:rPr>
              <a:t>Sourcing</a:t>
            </a: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 des opportunités, accompagnement et suivi des entreprises en portefeuille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6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Levé de fond, </a:t>
            </a:r>
            <a:r>
              <a:rPr lang="fr-FR" sz="2000" i="1" dirty="0" err="1">
                <a:solidFill>
                  <a:schemeClr val="accent2">
                    <a:lumMod val="50000"/>
                  </a:schemeClr>
                </a:solidFill>
              </a:rPr>
              <a:t>onboarding</a:t>
            </a: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, service client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5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Suivi financier des fonds, modélisation, gestion des flux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28AA3D1-B037-9BF8-C7D8-1031DB38CF1B}"/>
              </a:ext>
            </a:extLst>
          </p:cNvPr>
          <p:cNvCxnSpPr>
            <a:cxnSpLocks/>
          </p:cNvCxnSpPr>
          <p:nvPr/>
        </p:nvCxnSpPr>
        <p:spPr>
          <a:xfrm>
            <a:off x="627059" y="3135212"/>
            <a:ext cx="0" cy="317734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hevron 13">
            <a:extLst>
              <a:ext uri="{FF2B5EF4-FFF2-40B4-BE49-F238E27FC236}">
                <a16:creationId xmlns:a16="http://schemas.microsoft.com/office/drawing/2014/main" id="{9AEFED31-E538-37A9-1FDF-F5A1B5457F92}"/>
              </a:ext>
            </a:extLst>
          </p:cNvPr>
          <p:cNvSpPr/>
          <p:nvPr/>
        </p:nvSpPr>
        <p:spPr>
          <a:xfrm>
            <a:off x="447400" y="3329877"/>
            <a:ext cx="359317" cy="345414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B3B309F0-15CA-EA0E-2BBE-A2AA6CE00C32}"/>
              </a:ext>
            </a:extLst>
          </p:cNvPr>
          <p:cNvSpPr/>
          <p:nvPr/>
        </p:nvSpPr>
        <p:spPr>
          <a:xfrm>
            <a:off x="447400" y="5093346"/>
            <a:ext cx="359317" cy="34541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9DE613C7-62E2-72B7-D79D-69BCB61A7B5D}"/>
              </a:ext>
            </a:extLst>
          </p:cNvPr>
          <p:cNvSpPr/>
          <p:nvPr/>
        </p:nvSpPr>
        <p:spPr>
          <a:xfrm>
            <a:off x="447400" y="5664693"/>
            <a:ext cx="359317" cy="345414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C6958781-E772-77B3-B20A-FCB40AB399DD}"/>
              </a:ext>
            </a:extLst>
          </p:cNvPr>
          <p:cNvSpPr/>
          <p:nvPr/>
        </p:nvSpPr>
        <p:spPr>
          <a:xfrm>
            <a:off x="447400" y="3885768"/>
            <a:ext cx="359317" cy="345414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C3683F8B-AA71-E72B-EC6B-B6030E0F2FB4}"/>
              </a:ext>
            </a:extLst>
          </p:cNvPr>
          <p:cNvSpPr txBox="1">
            <a:spLocks/>
          </p:cNvSpPr>
          <p:nvPr/>
        </p:nvSpPr>
        <p:spPr>
          <a:xfrm>
            <a:off x="6235384" y="2268458"/>
            <a:ext cx="5435408" cy="7849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i="1" dirty="0">
                <a:solidFill>
                  <a:schemeClr val="accent2">
                    <a:lumMod val="50000"/>
                  </a:schemeClr>
                </a:solidFill>
              </a:rPr>
              <a:t>Régulée par des instances nationales comme la SEC pour les USA, l’AMF en France, la FINMA pour la Suisse …</a:t>
            </a:r>
          </a:p>
        </p:txBody>
      </p:sp>
    </p:spTree>
    <p:extLst>
      <p:ext uri="{BB962C8B-B14F-4D97-AF65-F5344CB8AC3E}">
        <p14:creationId xmlns:p14="http://schemas.microsoft.com/office/powerpoint/2010/main" val="42566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sur les sociétés en portefeuille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AD13580-8098-F142-7E62-BFD17D2688FB}"/>
              </a:ext>
            </a:extLst>
          </p:cNvPr>
          <p:cNvSpPr/>
          <p:nvPr/>
        </p:nvSpPr>
        <p:spPr>
          <a:xfrm>
            <a:off x="-1066800" y="2186609"/>
            <a:ext cx="7162800" cy="948603"/>
          </a:xfrm>
          <a:prstGeom prst="roundRect">
            <a:avLst>
              <a:gd name="adj" fmla="val 1459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E0DE380-1001-1E02-5101-D5F85DB25AE3}"/>
              </a:ext>
            </a:extLst>
          </p:cNvPr>
          <p:cNvSpPr txBox="1">
            <a:spLocks/>
          </p:cNvSpPr>
          <p:nvPr/>
        </p:nvSpPr>
        <p:spPr>
          <a:xfrm>
            <a:off x="479124" y="2041277"/>
            <a:ext cx="5616876" cy="427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chemeClr val="bg1"/>
                </a:solidFill>
              </a:rPr>
              <a:t> PROFIL DES ENTREPRISES CIBLES</a:t>
            </a:r>
            <a:endParaRPr lang="fr-FR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fr-FR" sz="12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Taille variée selon la stratégie : </a:t>
            </a:r>
            <a:r>
              <a:rPr lang="fr-FR" sz="1800" i="1" dirty="0">
                <a:solidFill>
                  <a:schemeClr val="accent2">
                    <a:lumMod val="50000"/>
                  </a:schemeClr>
                </a:solidFill>
              </a:rPr>
              <a:t>de la startup (VC) à l'ETI/grande entreprise (LBO) </a:t>
            </a:r>
          </a:p>
          <a:p>
            <a:pPr marL="457200" lvl="1" indent="0">
              <a:buNone/>
            </a:pP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Potentiel de transformation : </a:t>
            </a:r>
            <a:r>
              <a:rPr lang="fr-FR" sz="1800" i="1" dirty="0">
                <a:solidFill>
                  <a:schemeClr val="accent2">
                    <a:lumMod val="50000"/>
                  </a:schemeClr>
                </a:solidFill>
              </a:rPr>
              <a:t>sociétés avec des opportunités d'amélioration identifiables</a:t>
            </a:r>
          </a:p>
          <a:p>
            <a:pPr marL="457200" lvl="1" indent="0">
              <a:buNone/>
            </a:pP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Secteurs diversifiés : </a:t>
            </a:r>
            <a:r>
              <a:rPr lang="fr-FR" sz="1800" i="1" dirty="0">
                <a:solidFill>
                  <a:schemeClr val="accent2">
                    <a:lumMod val="50000"/>
                  </a:schemeClr>
                </a:solidFill>
              </a:rPr>
              <a:t>historiquement tous secteurs, avec des tendances fortes (tech, santé, services B2B) </a:t>
            </a:r>
          </a:p>
          <a:p>
            <a:pPr marL="457200" lvl="1" indent="0">
              <a:buNone/>
            </a:pPr>
            <a:r>
              <a:rPr lang="fr-FR" sz="1800" b="1" i="1" dirty="0">
                <a:solidFill>
                  <a:schemeClr val="accent2">
                    <a:lumMod val="50000"/>
                  </a:schemeClr>
                </a:solidFill>
              </a:rPr>
              <a:t>Phase de développement : </a:t>
            </a:r>
            <a:r>
              <a:rPr lang="fr-FR" sz="1800" i="1" dirty="0">
                <a:solidFill>
                  <a:schemeClr val="accent2">
                    <a:lumMod val="50000"/>
                  </a:schemeClr>
                </a:solidFill>
              </a:rPr>
              <a:t>différente selon le segment (amorçage, croissance, maturité, retournement)</a:t>
            </a:r>
            <a:endParaRPr lang="fr-FR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3789057-0A94-505A-BD35-EE65C18586E5}"/>
              </a:ext>
            </a:extLst>
          </p:cNvPr>
          <p:cNvCxnSpPr>
            <a:cxnSpLocks/>
          </p:cNvCxnSpPr>
          <p:nvPr/>
        </p:nvCxnSpPr>
        <p:spPr>
          <a:xfrm>
            <a:off x="627059" y="3135212"/>
            <a:ext cx="0" cy="331814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E932F941-59CD-7C53-68D5-E9DC02469F5E}"/>
              </a:ext>
            </a:extLst>
          </p:cNvPr>
          <p:cNvSpPr/>
          <p:nvPr/>
        </p:nvSpPr>
        <p:spPr>
          <a:xfrm>
            <a:off x="447400" y="3329877"/>
            <a:ext cx="359317" cy="345414"/>
          </a:xfrm>
          <a:prstGeom prst="chevron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BE475DDB-48A2-C7A7-5AB5-86AAD65E9158}"/>
              </a:ext>
            </a:extLst>
          </p:cNvPr>
          <p:cNvSpPr/>
          <p:nvPr/>
        </p:nvSpPr>
        <p:spPr>
          <a:xfrm>
            <a:off x="447400" y="3982899"/>
            <a:ext cx="359317" cy="345414"/>
          </a:xfrm>
          <a:prstGeom prst="chevron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C7E33566-D68E-E1C1-027B-FFF6B3E003CB}"/>
              </a:ext>
            </a:extLst>
          </p:cNvPr>
          <p:cNvSpPr/>
          <p:nvPr/>
        </p:nvSpPr>
        <p:spPr>
          <a:xfrm>
            <a:off x="447400" y="4635921"/>
            <a:ext cx="359317" cy="345414"/>
          </a:xfrm>
          <a:prstGeom prst="chevron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3540FDAE-4739-1302-7AC4-A9E8D2FBFEF7}"/>
              </a:ext>
            </a:extLst>
          </p:cNvPr>
          <p:cNvSpPr/>
          <p:nvPr/>
        </p:nvSpPr>
        <p:spPr>
          <a:xfrm>
            <a:off x="447400" y="5604826"/>
            <a:ext cx="359317" cy="345414"/>
          </a:xfrm>
          <a:prstGeom prst="chevron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logo doctolib - Osteo-Var">
            <a:extLst>
              <a:ext uri="{FF2B5EF4-FFF2-40B4-BE49-F238E27FC236}">
                <a16:creationId xmlns:a16="http://schemas.microsoft.com/office/drawing/2014/main" id="{B1DB6630-AAF1-BD08-A5A4-E01DAF986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31884" b="35600"/>
          <a:stretch/>
        </p:blipFill>
        <p:spPr bwMode="auto">
          <a:xfrm>
            <a:off x="6261946" y="4893315"/>
            <a:ext cx="3281064" cy="10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laBlaCar Logo : histoire, signification de l'emblème">
            <a:extLst>
              <a:ext uri="{FF2B5EF4-FFF2-40B4-BE49-F238E27FC236}">
                <a16:creationId xmlns:a16="http://schemas.microsoft.com/office/drawing/2014/main" id="{916F39D0-B0D7-EDBA-00E0-FD9EE63F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67" y="3179270"/>
            <a:ext cx="2728299" cy="15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eezer dévoile une nouvelle identité de marque et un logo audacieux ...">
            <a:extLst>
              <a:ext uri="{FF2B5EF4-FFF2-40B4-BE49-F238E27FC236}">
                <a16:creationId xmlns:a16="http://schemas.microsoft.com/office/drawing/2014/main" id="{BE664FEB-A7CB-2521-8DFC-042EB4EE4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9" r="27318"/>
          <a:stretch/>
        </p:blipFill>
        <p:spPr bwMode="auto">
          <a:xfrm>
            <a:off x="6567193" y="1952361"/>
            <a:ext cx="1546167" cy="180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urger King Logo | Significado, História e PNG">
            <a:extLst>
              <a:ext uri="{FF2B5EF4-FFF2-40B4-BE49-F238E27FC236}">
                <a16:creationId xmlns:a16="http://schemas.microsoft.com/office/drawing/2014/main" id="{27602A9F-9C9B-BBE6-DA38-E5975416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540" y="4808628"/>
            <a:ext cx="2416233" cy="1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nada Goose Logo - Logo, zeichen, emblem, symbol. Geschichte und Bedeutung">
            <a:extLst>
              <a:ext uri="{FF2B5EF4-FFF2-40B4-BE49-F238E27FC236}">
                <a16:creationId xmlns:a16="http://schemas.microsoft.com/office/drawing/2014/main" id="{6F35D595-7C11-BA16-F9E2-6D106EBD1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r="21573"/>
          <a:stretch/>
        </p:blipFill>
        <p:spPr bwMode="auto">
          <a:xfrm>
            <a:off x="9972546" y="2362394"/>
            <a:ext cx="1679543" cy="16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6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éo 3" descr="Vision de bâtiments de bureaux et le ciel">
            <a:extLst>
              <a:ext uri="{FF2B5EF4-FFF2-40B4-BE49-F238E27FC236}">
                <a16:creationId xmlns:a16="http://schemas.microsoft.com/office/drawing/2014/main" id="{F15210A6-1F8A-F353-5B6E-57FCBC450D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2626F2-4A67-1DFF-CF9C-C5738663C32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1459784" y="821128"/>
            <a:ext cx="9272432" cy="5215743"/>
          </a:xfrm>
          <a:prstGeom prst="rect">
            <a:avLst/>
          </a:prstGeom>
          <a:gradFill>
            <a:gsLst>
              <a:gs pos="46000">
                <a:schemeClr val="bg1">
                  <a:lumMod val="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  <a:effectLst>
            <a:softEdge rad="501638"/>
          </a:effectLst>
        </p:spPr>
      </p:pic>
      <p:sp>
        <p:nvSpPr>
          <p:cNvPr id="10" name="Sous-titre 9">
            <a:extLst>
              <a:ext uri="{FF2B5EF4-FFF2-40B4-BE49-F238E27FC236}">
                <a16:creationId xmlns:a16="http://schemas.microsoft.com/office/drawing/2014/main" id="{894D2230-C0DA-3A34-EDF9-2726A9472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042" y="2729484"/>
            <a:ext cx="7104888" cy="1399032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INVESTIR EN PRIVATE EQUITY</a:t>
            </a:r>
          </a:p>
        </p:txBody>
      </p:sp>
    </p:spTree>
    <p:extLst>
      <p:ext uri="{BB962C8B-B14F-4D97-AF65-F5344CB8AC3E}">
        <p14:creationId xmlns:p14="http://schemas.microsoft.com/office/powerpoint/2010/main" val="39781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stratégies d’investissement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7891411-A717-D74A-A6F9-B8015688B776}"/>
              </a:ext>
            </a:extLst>
          </p:cNvPr>
          <p:cNvGrpSpPr/>
          <p:nvPr/>
        </p:nvGrpSpPr>
        <p:grpSpPr>
          <a:xfrm>
            <a:off x="1412001" y="2268303"/>
            <a:ext cx="4356166" cy="501775"/>
            <a:chOff x="515112" y="1995452"/>
            <a:chExt cx="4356166" cy="501775"/>
          </a:xfrm>
        </p:grpSpPr>
        <p:sp>
          <p:nvSpPr>
            <p:cNvPr id="4" name="Flèche vers la droite 3">
              <a:extLst>
                <a:ext uri="{FF2B5EF4-FFF2-40B4-BE49-F238E27FC236}">
                  <a16:creationId xmlns:a16="http://schemas.microsoft.com/office/drawing/2014/main" id="{DFF878A3-C7E5-E2E7-276D-70F86338D597}"/>
                </a:ext>
              </a:extLst>
            </p:cNvPr>
            <p:cNvSpPr/>
            <p:nvPr/>
          </p:nvSpPr>
          <p:spPr>
            <a:xfrm>
              <a:off x="1345330" y="1995452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  <a:alpha val="1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CLASSE D’ACTIF ET SEGMENT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79C9EEE-97B3-4ED3-4683-D7220A440567}"/>
                </a:ext>
              </a:extLst>
            </p:cNvPr>
            <p:cNvSpPr txBox="1"/>
            <p:nvPr/>
          </p:nvSpPr>
          <p:spPr>
            <a:xfrm>
              <a:off x="515112" y="2053160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36B9B158-2C12-591D-F885-1F66992C7FE4}"/>
                </a:ext>
              </a:extLst>
            </p:cNvPr>
            <p:cNvCxnSpPr/>
            <p:nvPr/>
          </p:nvCxnSpPr>
          <p:spPr>
            <a:xfrm>
              <a:off x="1106961" y="2106044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2D15AEA9-9EB4-A0E5-EDA2-5DC27F82FBC8}"/>
              </a:ext>
            </a:extLst>
          </p:cNvPr>
          <p:cNvGrpSpPr/>
          <p:nvPr/>
        </p:nvGrpSpPr>
        <p:grpSpPr>
          <a:xfrm>
            <a:off x="7057809" y="4347242"/>
            <a:ext cx="4356165" cy="501775"/>
            <a:chOff x="515113" y="4743377"/>
            <a:chExt cx="4356165" cy="501775"/>
          </a:xfrm>
        </p:grpSpPr>
        <p:sp>
          <p:nvSpPr>
            <p:cNvPr id="8" name="Flèche vers la droite 7">
              <a:extLst>
                <a:ext uri="{FF2B5EF4-FFF2-40B4-BE49-F238E27FC236}">
                  <a16:creationId xmlns:a16="http://schemas.microsoft.com/office/drawing/2014/main" id="{DBBF691E-96BB-E560-4624-DCE85176EA32}"/>
                </a:ext>
              </a:extLst>
            </p:cNvPr>
            <p:cNvSpPr/>
            <p:nvPr/>
          </p:nvSpPr>
          <p:spPr>
            <a:xfrm>
              <a:off x="1345330" y="4743377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  <a:alpha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PROFIL RISQUE / RENDEMENT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50C1DFD-B66E-0C72-B833-C7D43F71C47D}"/>
                </a:ext>
              </a:extLst>
            </p:cNvPr>
            <p:cNvSpPr txBox="1"/>
            <p:nvPr/>
          </p:nvSpPr>
          <p:spPr>
            <a:xfrm>
              <a:off x="515113" y="4799205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6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1FDDBD0C-9809-AD4D-BFA8-4700A0E24B18}"/>
                </a:ext>
              </a:extLst>
            </p:cNvPr>
            <p:cNvCxnSpPr/>
            <p:nvPr/>
          </p:nvCxnSpPr>
          <p:spPr>
            <a:xfrm>
              <a:off x="1106962" y="4829534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E5CED673-7B9F-5D0C-1B23-FF9446C5BF62}"/>
              </a:ext>
            </a:extLst>
          </p:cNvPr>
          <p:cNvGrpSpPr/>
          <p:nvPr/>
        </p:nvGrpSpPr>
        <p:grpSpPr>
          <a:xfrm>
            <a:off x="1412001" y="5388308"/>
            <a:ext cx="4356165" cy="501775"/>
            <a:chOff x="515113" y="3644207"/>
            <a:chExt cx="4356165" cy="501775"/>
          </a:xfrm>
        </p:grpSpPr>
        <p:sp>
          <p:nvSpPr>
            <p:cNvPr id="12" name="Flèche vers la droite 11">
              <a:extLst>
                <a:ext uri="{FF2B5EF4-FFF2-40B4-BE49-F238E27FC236}">
                  <a16:creationId xmlns:a16="http://schemas.microsoft.com/office/drawing/2014/main" id="{D4D997C5-059A-BFCB-4D4D-D5BDCDA2E464}"/>
                </a:ext>
              </a:extLst>
            </p:cNvPr>
            <p:cNvSpPr/>
            <p:nvPr/>
          </p:nvSpPr>
          <p:spPr>
            <a:xfrm>
              <a:off x="1345330" y="3644207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  <a:alpha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TAILLE DES CIBLES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1CFFEB2-A56C-39CF-C8CF-F88AE40C9FD2}"/>
                </a:ext>
              </a:extLst>
            </p:cNvPr>
            <p:cNvSpPr txBox="1"/>
            <p:nvPr/>
          </p:nvSpPr>
          <p:spPr>
            <a:xfrm>
              <a:off x="515113" y="3700787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2CE08D32-E78C-2B8D-BBD0-FA54789F6563}"/>
                </a:ext>
              </a:extLst>
            </p:cNvPr>
            <p:cNvCxnSpPr/>
            <p:nvPr/>
          </p:nvCxnSpPr>
          <p:spPr>
            <a:xfrm>
              <a:off x="1106962" y="3736473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698B1FD-64F1-3D8E-6713-BAD9C6DBF3D5}"/>
              </a:ext>
            </a:extLst>
          </p:cNvPr>
          <p:cNvGrpSpPr/>
          <p:nvPr/>
        </p:nvGrpSpPr>
        <p:grpSpPr>
          <a:xfrm>
            <a:off x="642743" y="4348307"/>
            <a:ext cx="4356166" cy="501775"/>
            <a:chOff x="515112" y="3094622"/>
            <a:chExt cx="4356166" cy="501775"/>
          </a:xfrm>
        </p:grpSpPr>
        <p:sp>
          <p:nvSpPr>
            <p:cNvPr id="16" name="Flèche vers la droite 15">
              <a:extLst>
                <a:ext uri="{FF2B5EF4-FFF2-40B4-BE49-F238E27FC236}">
                  <a16:creationId xmlns:a16="http://schemas.microsoft.com/office/drawing/2014/main" id="{3C8FAD60-62D3-6BCA-7A08-5C51866F33B1}"/>
                </a:ext>
              </a:extLst>
            </p:cNvPr>
            <p:cNvSpPr/>
            <p:nvPr/>
          </p:nvSpPr>
          <p:spPr>
            <a:xfrm>
              <a:off x="1345330" y="3094622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  <a:alpha val="3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FOCUS SECTORIEL ET GÉOGRAPHIQUE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BAFB214-8834-16CC-EF79-7A58D09013DD}"/>
                </a:ext>
              </a:extLst>
            </p:cNvPr>
            <p:cNvSpPr txBox="1"/>
            <p:nvPr/>
          </p:nvSpPr>
          <p:spPr>
            <a:xfrm>
              <a:off x="515112" y="3151578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6B40E4F-A833-CB5D-3ACF-F4399C13FEF6}"/>
                </a:ext>
              </a:extLst>
            </p:cNvPr>
            <p:cNvCxnSpPr/>
            <p:nvPr/>
          </p:nvCxnSpPr>
          <p:spPr>
            <a:xfrm>
              <a:off x="1106961" y="3192997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1C41E6A-9846-FF3E-12D7-1FB380726E73}"/>
              </a:ext>
            </a:extLst>
          </p:cNvPr>
          <p:cNvGrpSpPr/>
          <p:nvPr/>
        </p:nvGrpSpPr>
        <p:grpSpPr>
          <a:xfrm>
            <a:off x="617636" y="3308305"/>
            <a:ext cx="4356166" cy="501775"/>
            <a:chOff x="515112" y="2545037"/>
            <a:chExt cx="4356166" cy="501775"/>
          </a:xfrm>
        </p:grpSpPr>
        <p:sp>
          <p:nvSpPr>
            <p:cNvPr id="20" name="Flèche vers la droite 19">
              <a:extLst>
                <a:ext uri="{FF2B5EF4-FFF2-40B4-BE49-F238E27FC236}">
                  <a16:creationId xmlns:a16="http://schemas.microsoft.com/office/drawing/2014/main" id="{3520E6EF-0AC5-46EC-E02A-3A9218E3234A}"/>
                </a:ext>
              </a:extLst>
            </p:cNvPr>
            <p:cNvSpPr/>
            <p:nvPr/>
          </p:nvSpPr>
          <p:spPr>
            <a:xfrm>
              <a:off x="1345330" y="2545037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  <a:alpha val="2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TYPE D’INSTRUMENT FINANCIER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943DBF9-8157-EA1C-454F-365A91A702F3}"/>
                </a:ext>
              </a:extLst>
            </p:cNvPr>
            <p:cNvSpPr txBox="1"/>
            <p:nvPr/>
          </p:nvSpPr>
          <p:spPr>
            <a:xfrm>
              <a:off x="515112" y="2602369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79755D93-24B7-D5A4-BF4C-ADB91A7AA147}"/>
                </a:ext>
              </a:extLst>
            </p:cNvPr>
            <p:cNvCxnSpPr/>
            <p:nvPr/>
          </p:nvCxnSpPr>
          <p:spPr>
            <a:xfrm>
              <a:off x="1106961" y="2649521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2C617EE-7F63-B5C0-488D-F6EEE8F28C6E}"/>
              </a:ext>
            </a:extLst>
          </p:cNvPr>
          <p:cNvGrpSpPr/>
          <p:nvPr/>
        </p:nvGrpSpPr>
        <p:grpSpPr>
          <a:xfrm>
            <a:off x="6992734" y="3306176"/>
            <a:ext cx="4356165" cy="501775"/>
            <a:chOff x="515113" y="5292962"/>
            <a:chExt cx="4356165" cy="501775"/>
          </a:xfrm>
        </p:grpSpPr>
        <p:sp>
          <p:nvSpPr>
            <p:cNvPr id="24" name="Flèche vers la droite 23">
              <a:extLst>
                <a:ext uri="{FF2B5EF4-FFF2-40B4-BE49-F238E27FC236}">
                  <a16:creationId xmlns:a16="http://schemas.microsoft.com/office/drawing/2014/main" id="{74A6E73E-C8B0-5B9B-BD98-DF82DA2FD391}"/>
                </a:ext>
              </a:extLst>
            </p:cNvPr>
            <p:cNvSpPr/>
            <p:nvPr/>
          </p:nvSpPr>
          <p:spPr>
            <a:xfrm>
              <a:off x="1345330" y="5292962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  <a:alpha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CONCENTRATION DU PORTEFEUILLE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6626833-206A-20D3-E5E2-57FC79CADE9F}"/>
                </a:ext>
              </a:extLst>
            </p:cNvPr>
            <p:cNvSpPr txBox="1"/>
            <p:nvPr/>
          </p:nvSpPr>
          <p:spPr>
            <a:xfrm>
              <a:off x="515113" y="5348414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7</a:t>
              </a:r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561DD7E8-E5C5-28C0-861C-DFE082F63F45}"/>
                </a:ext>
              </a:extLst>
            </p:cNvPr>
            <p:cNvCxnSpPr/>
            <p:nvPr/>
          </p:nvCxnSpPr>
          <p:spPr>
            <a:xfrm>
              <a:off x="1106962" y="5379119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F6B3A62B-6388-86BE-2922-F0983952AFB8}"/>
              </a:ext>
            </a:extLst>
          </p:cNvPr>
          <p:cNvGrpSpPr/>
          <p:nvPr/>
        </p:nvGrpSpPr>
        <p:grpSpPr>
          <a:xfrm>
            <a:off x="6061217" y="2265110"/>
            <a:ext cx="4356166" cy="501775"/>
            <a:chOff x="515112" y="5842548"/>
            <a:chExt cx="4356166" cy="501775"/>
          </a:xfrm>
        </p:grpSpPr>
        <p:sp>
          <p:nvSpPr>
            <p:cNvPr id="28" name="Flèche vers la droite 27">
              <a:extLst>
                <a:ext uri="{FF2B5EF4-FFF2-40B4-BE49-F238E27FC236}">
                  <a16:creationId xmlns:a16="http://schemas.microsoft.com/office/drawing/2014/main" id="{3218CB14-0AAE-931F-BC52-6BD1C8B1B96B}"/>
                </a:ext>
              </a:extLst>
            </p:cNvPr>
            <p:cNvSpPr/>
            <p:nvPr/>
          </p:nvSpPr>
          <p:spPr>
            <a:xfrm>
              <a:off x="1345330" y="5842548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CONSIDÉRATIONS ESG ET IMPACT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632FE1E-4865-4DED-C36A-533C9BD45951}"/>
                </a:ext>
              </a:extLst>
            </p:cNvPr>
            <p:cNvSpPr txBox="1"/>
            <p:nvPr/>
          </p:nvSpPr>
          <p:spPr>
            <a:xfrm>
              <a:off x="515112" y="5897622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8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572CB38D-E964-0F86-CBEE-848054E558FF}"/>
                </a:ext>
              </a:extLst>
            </p:cNvPr>
            <p:cNvCxnSpPr/>
            <p:nvPr/>
          </p:nvCxnSpPr>
          <p:spPr>
            <a:xfrm>
              <a:off x="1106962" y="5928705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6F5B2510-B2BD-E7D4-710D-4A617E72AC7F}"/>
              </a:ext>
            </a:extLst>
          </p:cNvPr>
          <p:cNvGrpSpPr/>
          <p:nvPr/>
        </p:nvGrpSpPr>
        <p:grpSpPr>
          <a:xfrm>
            <a:off x="6061217" y="5388308"/>
            <a:ext cx="4356165" cy="501775"/>
            <a:chOff x="515113" y="4193792"/>
            <a:chExt cx="4356165" cy="501775"/>
          </a:xfrm>
        </p:grpSpPr>
        <p:sp>
          <p:nvSpPr>
            <p:cNvPr id="32" name="Flèche vers la droite 31">
              <a:extLst>
                <a:ext uri="{FF2B5EF4-FFF2-40B4-BE49-F238E27FC236}">
                  <a16:creationId xmlns:a16="http://schemas.microsoft.com/office/drawing/2014/main" id="{1D6A88B5-1080-DD19-48B8-626842D6C671}"/>
                </a:ext>
              </a:extLst>
            </p:cNvPr>
            <p:cNvSpPr/>
            <p:nvPr/>
          </p:nvSpPr>
          <p:spPr>
            <a:xfrm>
              <a:off x="1345330" y="4193792"/>
              <a:ext cx="3525948" cy="501775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  <a:alpha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CRÉATION DE VALEUR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8BDB8338-AD80-1C0C-310C-2D06C5B54E91}"/>
                </a:ext>
              </a:extLst>
            </p:cNvPr>
            <p:cNvSpPr txBox="1"/>
            <p:nvPr/>
          </p:nvSpPr>
          <p:spPr>
            <a:xfrm>
              <a:off x="515113" y="424999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accent4">
                      <a:lumMod val="50000"/>
                    </a:schemeClr>
                  </a:solidFill>
                </a:rPr>
                <a:t>5</a:t>
              </a:r>
            </a:p>
          </p:txBody>
        </p: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9A7FD1D8-EA82-FE00-1C92-04B127AE8C66}"/>
                </a:ext>
              </a:extLst>
            </p:cNvPr>
            <p:cNvCxnSpPr/>
            <p:nvPr/>
          </p:nvCxnSpPr>
          <p:spPr>
            <a:xfrm>
              <a:off x="1106962" y="4279949"/>
              <a:ext cx="0" cy="294343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Graphique 47" descr="Mille avec un remplissage uni">
            <a:extLst>
              <a:ext uri="{FF2B5EF4-FFF2-40B4-BE49-F238E27FC236}">
                <a16:creationId xmlns:a16="http://schemas.microsoft.com/office/drawing/2014/main" id="{9E6CC0AA-8F5E-A022-A252-9F45C79F5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4017" y="358368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08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cycle d'investissement : 5 étapes clés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499C968-FDDD-AFA5-9964-A63665FD464F}"/>
              </a:ext>
            </a:extLst>
          </p:cNvPr>
          <p:cNvGrpSpPr/>
          <p:nvPr/>
        </p:nvGrpSpPr>
        <p:grpSpPr>
          <a:xfrm>
            <a:off x="732028" y="2225342"/>
            <a:ext cx="4356166" cy="703124"/>
            <a:chOff x="732028" y="2225342"/>
            <a:chExt cx="4356166" cy="703124"/>
          </a:xfrm>
        </p:grpSpPr>
        <p:sp>
          <p:nvSpPr>
            <p:cNvPr id="10" name="Flèche vers la droite 9">
              <a:extLst>
                <a:ext uri="{FF2B5EF4-FFF2-40B4-BE49-F238E27FC236}">
                  <a16:creationId xmlns:a16="http://schemas.microsoft.com/office/drawing/2014/main" id="{F969D739-9E5B-1AA9-B892-5CC50EEF0DA8}"/>
                </a:ext>
              </a:extLst>
            </p:cNvPr>
            <p:cNvSpPr/>
            <p:nvPr/>
          </p:nvSpPr>
          <p:spPr>
            <a:xfrm>
              <a:off x="1562246" y="2225342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LEVÉE DE FONDS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3BCB9B52-6560-D89F-F576-9C1004E98446}"/>
                </a:ext>
              </a:extLst>
            </p:cNvPr>
            <p:cNvSpPr txBox="1"/>
            <p:nvPr/>
          </p:nvSpPr>
          <p:spPr>
            <a:xfrm>
              <a:off x="732028" y="239223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FCF23ED2-A66C-1732-0C9C-17DC886B3B24}"/>
                </a:ext>
              </a:extLst>
            </p:cNvPr>
            <p:cNvCxnSpPr/>
            <p:nvPr/>
          </p:nvCxnSpPr>
          <p:spPr>
            <a:xfrm>
              <a:off x="1323877" y="2380312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A72ADB7-7213-02C4-F33D-F44BEF4403F0}"/>
              </a:ext>
            </a:extLst>
          </p:cNvPr>
          <p:cNvGrpSpPr/>
          <p:nvPr/>
        </p:nvGrpSpPr>
        <p:grpSpPr>
          <a:xfrm>
            <a:off x="7320723" y="5626821"/>
            <a:ext cx="4356165" cy="703124"/>
            <a:chOff x="732028" y="5717607"/>
            <a:chExt cx="4356165" cy="703124"/>
          </a:xfrm>
        </p:grpSpPr>
        <p:sp>
          <p:nvSpPr>
            <p:cNvPr id="5" name="Flèche vers la droite 4">
              <a:extLst>
                <a:ext uri="{FF2B5EF4-FFF2-40B4-BE49-F238E27FC236}">
                  <a16:creationId xmlns:a16="http://schemas.microsoft.com/office/drawing/2014/main" id="{F6192402-827F-621A-B1AB-F416BFE26A43}"/>
                </a:ext>
              </a:extLst>
            </p:cNvPr>
            <p:cNvSpPr/>
            <p:nvPr/>
          </p:nvSpPr>
          <p:spPr>
            <a:xfrm>
              <a:off x="1562245" y="5717607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SORTIE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071AF6F-CC23-C592-E32B-4D70B99528D5}"/>
                </a:ext>
              </a:extLst>
            </p:cNvPr>
            <p:cNvSpPr txBox="1"/>
            <p:nvPr/>
          </p:nvSpPr>
          <p:spPr>
            <a:xfrm>
              <a:off x="732028" y="5838336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5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3B194A04-83B8-5807-E429-73591D666CC3}"/>
                </a:ext>
              </a:extLst>
            </p:cNvPr>
            <p:cNvCxnSpPr/>
            <p:nvPr/>
          </p:nvCxnSpPr>
          <p:spPr>
            <a:xfrm>
              <a:off x="1323877" y="5838336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58B66D0-4B44-188E-09CC-0795B254CFC6}"/>
              </a:ext>
            </a:extLst>
          </p:cNvPr>
          <p:cNvGrpSpPr/>
          <p:nvPr/>
        </p:nvGrpSpPr>
        <p:grpSpPr>
          <a:xfrm>
            <a:off x="5673550" y="4776452"/>
            <a:ext cx="4356165" cy="703124"/>
            <a:chOff x="732028" y="4844540"/>
            <a:chExt cx="4356165" cy="703124"/>
          </a:xfrm>
        </p:grpSpPr>
        <p:sp>
          <p:nvSpPr>
            <p:cNvPr id="6" name="Flèche vers la droite 5">
              <a:extLst>
                <a:ext uri="{FF2B5EF4-FFF2-40B4-BE49-F238E27FC236}">
                  <a16:creationId xmlns:a16="http://schemas.microsoft.com/office/drawing/2014/main" id="{F9344B85-76F7-3C13-9013-2CC6A0E0B78B}"/>
                </a:ext>
              </a:extLst>
            </p:cNvPr>
            <p:cNvSpPr/>
            <p:nvPr/>
          </p:nvSpPr>
          <p:spPr>
            <a:xfrm>
              <a:off x="1562245" y="4844540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CRÉATION DE VALEUR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6F51CB7-2E74-66F9-0BE6-4F9B6898663E}"/>
                </a:ext>
              </a:extLst>
            </p:cNvPr>
            <p:cNvSpPr txBox="1"/>
            <p:nvPr/>
          </p:nvSpPr>
          <p:spPr>
            <a:xfrm>
              <a:off x="732028" y="497681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2B191438-E5BE-9EC0-353C-48DEA17A6BA6}"/>
                </a:ext>
              </a:extLst>
            </p:cNvPr>
            <p:cNvCxnSpPr/>
            <p:nvPr/>
          </p:nvCxnSpPr>
          <p:spPr>
            <a:xfrm>
              <a:off x="1323877" y="4973830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76BD75B-C705-BF93-98EB-6DA9025B4E17}"/>
              </a:ext>
            </a:extLst>
          </p:cNvPr>
          <p:cNvGrpSpPr/>
          <p:nvPr/>
        </p:nvGrpSpPr>
        <p:grpSpPr>
          <a:xfrm>
            <a:off x="4026376" y="3926082"/>
            <a:ext cx="4356166" cy="703124"/>
            <a:chOff x="732028" y="3971474"/>
            <a:chExt cx="4356166" cy="703124"/>
          </a:xfrm>
        </p:grpSpPr>
        <p:sp>
          <p:nvSpPr>
            <p:cNvPr id="7" name="Flèche vers la droite 6">
              <a:extLst>
                <a:ext uri="{FF2B5EF4-FFF2-40B4-BE49-F238E27FC236}">
                  <a16:creationId xmlns:a16="http://schemas.microsoft.com/office/drawing/2014/main" id="{1DC676A3-609C-397A-89B1-0F13627D75D8}"/>
                </a:ext>
              </a:extLst>
            </p:cNvPr>
            <p:cNvSpPr/>
            <p:nvPr/>
          </p:nvSpPr>
          <p:spPr>
            <a:xfrm>
              <a:off x="1562246" y="3971474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ACQUISITON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EDB4EDE-84E8-E09F-7673-5237A08C7434}"/>
                </a:ext>
              </a:extLst>
            </p:cNvPr>
            <p:cNvSpPr txBox="1"/>
            <p:nvPr/>
          </p:nvSpPr>
          <p:spPr>
            <a:xfrm>
              <a:off x="732028" y="411528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94DC7F6B-0307-AA18-F7DA-447C5705461D}"/>
                </a:ext>
              </a:extLst>
            </p:cNvPr>
            <p:cNvCxnSpPr/>
            <p:nvPr/>
          </p:nvCxnSpPr>
          <p:spPr>
            <a:xfrm>
              <a:off x="1323877" y="4109324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417BCC9-64A9-EFED-3F65-8BEB5E470EA5}"/>
              </a:ext>
            </a:extLst>
          </p:cNvPr>
          <p:cNvGrpSpPr/>
          <p:nvPr/>
        </p:nvGrpSpPr>
        <p:grpSpPr>
          <a:xfrm>
            <a:off x="2379202" y="3075712"/>
            <a:ext cx="4356166" cy="703124"/>
            <a:chOff x="732028" y="3098408"/>
            <a:chExt cx="4356166" cy="703124"/>
          </a:xfrm>
        </p:grpSpPr>
        <p:sp>
          <p:nvSpPr>
            <p:cNvPr id="9" name="Flèche vers la droite 8">
              <a:extLst>
                <a:ext uri="{FF2B5EF4-FFF2-40B4-BE49-F238E27FC236}">
                  <a16:creationId xmlns:a16="http://schemas.microsoft.com/office/drawing/2014/main" id="{CE29D6B4-7E18-B4E9-A141-0C8B1C3E71AE}"/>
                </a:ext>
              </a:extLst>
            </p:cNvPr>
            <p:cNvSpPr/>
            <p:nvPr/>
          </p:nvSpPr>
          <p:spPr>
            <a:xfrm>
              <a:off x="1562246" y="3098408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SOURCING &amp; DUE DILIGENCE 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CC0AC428-F1AF-5F73-DCB2-EE21CB43FCA6}"/>
                </a:ext>
              </a:extLst>
            </p:cNvPr>
            <p:cNvSpPr txBox="1"/>
            <p:nvPr/>
          </p:nvSpPr>
          <p:spPr>
            <a:xfrm>
              <a:off x="732028" y="325376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ABF5082-C353-27AC-F97D-C12A121F6B16}"/>
                </a:ext>
              </a:extLst>
            </p:cNvPr>
            <p:cNvCxnSpPr/>
            <p:nvPr/>
          </p:nvCxnSpPr>
          <p:spPr>
            <a:xfrm>
              <a:off x="1323877" y="3244818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373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517C7A0-127F-F160-1C03-C33ABD14F302}"/>
              </a:ext>
            </a:extLst>
          </p:cNvPr>
          <p:cNvSpPr/>
          <p:nvPr/>
        </p:nvSpPr>
        <p:spPr>
          <a:xfrm>
            <a:off x="515113" y="3924198"/>
            <a:ext cx="11155680" cy="25448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Levée de fonds : période de </a:t>
            </a:r>
            <a:r>
              <a:rPr lang="fr-FR" dirty="0" err="1"/>
              <a:t>subscription</a:t>
            </a:r>
            <a:r>
              <a:rPr lang="fr-FR" dirty="0"/>
              <a:t>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E97E8DF-799A-7E26-3C86-B7F97A18D488}"/>
              </a:ext>
            </a:extLst>
          </p:cNvPr>
          <p:cNvSpPr/>
          <p:nvPr/>
        </p:nvSpPr>
        <p:spPr>
          <a:xfrm>
            <a:off x="515112" y="2400890"/>
            <a:ext cx="3215149" cy="1068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DURÉE</a:t>
            </a:r>
            <a:endParaRPr lang="fr-FR" dirty="0">
              <a:solidFill>
                <a:schemeClr val="accent1"/>
              </a:solidFill>
            </a:endParaRPr>
          </a:p>
          <a:p>
            <a:pPr algn="ctr"/>
            <a:r>
              <a:rPr lang="fr-FR" i="1" dirty="0">
                <a:solidFill>
                  <a:schemeClr val="accent1"/>
                </a:solidFill>
              </a:rPr>
              <a:t>12 – 24 mois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1E466F5-5872-E01E-772E-E5331CEB3EDD}"/>
              </a:ext>
            </a:extLst>
          </p:cNvPr>
          <p:cNvSpPr/>
          <p:nvPr/>
        </p:nvSpPr>
        <p:spPr>
          <a:xfrm>
            <a:off x="4485377" y="2400890"/>
            <a:ext cx="3215149" cy="10686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3"/>
                </a:solidFill>
              </a:rPr>
              <a:t>ACTEUR</a:t>
            </a:r>
            <a:endParaRPr lang="fr-FR" dirty="0">
              <a:solidFill>
                <a:schemeClr val="accent3"/>
              </a:solidFill>
            </a:endParaRPr>
          </a:p>
          <a:p>
            <a:pPr algn="ctr"/>
            <a:r>
              <a:rPr lang="fr-FR" i="1" dirty="0">
                <a:solidFill>
                  <a:schemeClr val="accent3"/>
                </a:solidFill>
              </a:rPr>
              <a:t>Relation investisseur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6D3F074-EF9F-ED89-BBB1-9FE71D25FEC7}"/>
              </a:ext>
            </a:extLst>
          </p:cNvPr>
          <p:cNvSpPr/>
          <p:nvPr/>
        </p:nvSpPr>
        <p:spPr>
          <a:xfrm>
            <a:off x="8455643" y="2400890"/>
            <a:ext cx="3215149" cy="1068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4"/>
                </a:solidFill>
              </a:rPr>
              <a:t>CIBLE</a:t>
            </a:r>
            <a:endParaRPr lang="fr-FR" dirty="0">
              <a:solidFill>
                <a:schemeClr val="accent4"/>
              </a:solidFill>
            </a:endParaRPr>
          </a:p>
          <a:p>
            <a:pPr algn="ctr"/>
            <a:r>
              <a:rPr lang="fr-FR" i="1" dirty="0">
                <a:solidFill>
                  <a:schemeClr val="accent4"/>
                </a:solidFill>
              </a:rPr>
              <a:t>Investisseurs</a:t>
            </a: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C7A914C5-DB1D-EE1B-AFD7-77E038AB9168}"/>
              </a:ext>
            </a:extLst>
          </p:cNvPr>
          <p:cNvSpPr/>
          <p:nvPr/>
        </p:nvSpPr>
        <p:spPr>
          <a:xfrm>
            <a:off x="894944" y="5196315"/>
            <a:ext cx="10514730" cy="484632"/>
          </a:xfrm>
          <a:prstGeom prst="rightArrow">
            <a:avLst>
              <a:gd name="adj1" fmla="val 27525"/>
              <a:gd name="adj2" fmla="val 441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8F3241C-EE2F-320A-AFA8-AA8BB5C870E0}"/>
              </a:ext>
            </a:extLst>
          </p:cNvPr>
          <p:cNvCxnSpPr>
            <a:cxnSpLocks/>
          </p:cNvCxnSpPr>
          <p:nvPr/>
        </p:nvCxnSpPr>
        <p:spPr>
          <a:xfrm>
            <a:off x="898852" y="4622803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8EFB063-C68A-B649-F36E-B598B1129A71}"/>
              </a:ext>
            </a:extLst>
          </p:cNvPr>
          <p:cNvSpPr txBox="1"/>
          <p:nvPr/>
        </p:nvSpPr>
        <p:spPr>
          <a:xfrm>
            <a:off x="946553" y="4656604"/>
            <a:ext cx="1963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Création du véhicule </a:t>
            </a:r>
          </a:p>
          <a:p>
            <a:r>
              <a:rPr lang="fr-FR" sz="1200" dirty="0"/>
              <a:t>The « Limited partnership »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5DD4EF-39E2-52E3-37F7-A7552CFE73F6}"/>
              </a:ext>
            </a:extLst>
          </p:cNvPr>
          <p:cNvSpPr txBox="1"/>
          <p:nvPr/>
        </p:nvSpPr>
        <p:spPr>
          <a:xfrm>
            <a:off x="4669465" y="4087642"/>
            <a:ext cx="2846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/>
              <a:t>PÉRIODE DE SUBSCRIPTION</a:t>
            </a:r>
            <a:endParaRPr lang="fr-FR" sz="160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CFCA67B-E791-1894-86FC-EA45D7FB4DAE}"/>
              </a:ext>
            </a:extLst>
          </p:cNvPr>
          <p:cNvCxnSpPr>
            <a:cxnSpLocks/>
          </p:cNvCxnSpPr>
          <p:nvPr/>
        </p:nvCxnSpPr>
        <p:spPr>
          <a:xfrm>
            <a:off x="2991797" y="4622803"/>
            <a:ext cx="0" cy="5292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7BCC49D3-B4E5-C490-13C2-8E627959B36B}"/>
              </a:ext>
            </a:extLst>
          </p:cNvPr>
          <p:cNvSpPr txBox="1"/>
          <p:nvPr/>
        </p:nvSpPr>
        <p:spPr>
          <a:xfrm>
            <a:off x="3039498" y="4656604"/>
            <a:ext cx="315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1</a:t>
            </a:r>
            <a:r>
              <a:rPr lang="fr-FR" sz="1200" b="1" i="1" baseline="30000" dirty="0"/>
              <a:t>er</a:t>
            </a:r>
            <a:r>
              <a:rPr lang="fr-FR" sz="1200" b="1" i="1" dirty="0"/>
              <a:t> </a:t>
            </a:r>
            <a:r>
              <a:rPr lang="fr-FR" sz="1200" b="1" i="1" dirty="0" err="1"/>
              <a:t>closing</a:t>
            </a:r>
            <a:endParaRPr lang="fr-FR" sz="1200" b="1" i="1" dirty="0"/>
          </a:p>
          <a:p>
            <a:r>
              <a:rPr lang="fr-FR" sz="1200" b="1" dirty="0"/>
              <a:t>DÉBUT DE LA PÉRIODE DE SOUSCRIPTION</a:t>
            </a:r>
            <a:endParaRPr lang="fr-FR" sz="1200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F1AB62F-8948-0D5B-8AF1-FD0F1A04C964}"/>
              </a:ext>
            </a:extLst>
          </p:cNvPr>
          <p:cNvCxnSpPr/>
          <p:nvPr/>
        </p:nvCxnSpPr>
        <p:spPr>
          <a:xfrm>
            <a:off x="3796901" y="5654650"/>
            <a:ext cx="0" cy="52926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FC69F432-28F4-5DFA-9710-0623028D5EEB}"/>
              </a:ext>
            </a:extLst>
          </p:cNvPr>
          <p:cNvSpPr txBox="1"/>
          <p:nvPr/>
        </p:nvSpPr>
        <p:spPr>
          <a:xfrm>
            <a:off x="3844603" y="5604191"/>
            <a:ext cx="159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1</a:t>
            </a:r>
            <a:r>
              <a:rPr lang="fr-FR" sz="1200" b="1" i="1" baseline="30000" dirty="0"/>
              <a:t>er</a:t>
            </a:r>
            <a:r>
              <a:rPr lang="fr-FR" sz="1200" b="1" i="1" dirty="0"/>
              <a:t> appel de fonds</a:t>
            </a:r>
          </a:p>
          <a:p>
            <a:r>
              <a:rPr lang="fr-FR" sz="1200" dirty="0"/>
              <a:t>X% du montant souscrit appelé 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D0EAA0B-8466-D0ED-02B3-C6F081DE495C}"/>
              </a:ext>
            </a:extLst>
          </p:cNvPr>
          <p:cNvCxnSpPr/>
          <p:nvPr/>
        </p:nvCxnSpPr>
        <p:spPr>
          <a:xfrm>
            <a:off x="5425459" y="5654650"/>
            <a:ext cx="0" cy="5292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AB67076E-9054-92C7-ED89-996422EF6523}"/>
              </a:ext>
            </a:extLst>
          </p:cNvPr>
          <p:cNvSpPr txBox="1"/>
          <p:nvPr/>
        </p:nvSpPr>
        <p:spPr>
          <a:xfrm>
            <a:off x="5473160" y="5695632"/>
            <a:ext cx="32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1</a:t>
            </a:r>
            <a:r>
              <a:rPr lang="fr-FR" sz="1200" b="1" i="1" baseline="30000" dirty="0"/>
              <a:t>er</a:t>
            </a:r>
            <a:r>
              <a:rPr lang="fr-FR" sz="1200" b="1" i="1" dirty="0"/>
              <a:t> Investissement</a:t>
            </a:r>
          </a:p>
          <a:p>
            <a:r>
              <a:rPr lang="fr-FR" sz="1200" b="1" dirty="0"/>
              <a:t>DÉBUT DE LA PÉRIODE D’INVESTISSEMENT</a:t>
            </a:r>
            <a:endParaRPr lang="fr-FR" sz="1200" dirty="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A7EB919F-D9EC-AABB-4F0D-A4453B0BAAB4}"/>
              </a:ext>
            </a:extLst>
          </p:cNvPr>
          <p:cNvCxnSpPr/>
          <p:nvPr/>
        </p:nvCxnSpPr>
        <p:spPr>
          <a:xfrm>
            <a:off x="6518766" y="4622803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2C545F0B-39BD-D170-FE9A-7E2E29331986}"/>
              </a:ext>
            </a:extLst>
          </p:cNvPr>
          <p:cNvSpPr txBox="1"/>
          <p:nvPr/>
        </p:nvSpPr>
        <p:spPr>
          <a:xfrm>
            <a:off x="6566467" y="4748937"/>
            <a:ext cx="1012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 err="1"/>
              <a:t>X</a:t>
            </a:r>
            <a:r>
              <a:rPr lang="fr-FR" sz="1200" b="1" i="1" baseline="30000" dirty="0" err="1"/>
              <a:t>eme</a:t>
            </a:r>
            <a:r>
              <a:rPr lang="fr-FR" sz="1200" b="1" i="1" baseline="30000" dirty="0"/>
              <a:t> </a:t>
            </a:r>
            <a:r>
              <a:rPr lang="fr-FR" sz="1200" b="1" i="1" dirty="0" err="1"/>
              <a:t>closing</a:t>
            </a:r>
            <a:endParaRPr lang="fr-FR" sz="1200" b="1" i="1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1DD19AE-56D8-1EF6-C5CE-2FA719410511}"/>
              </a:ext>
            </a:extLst>
          </p:cNvPr>
          <p:cNvCxnSpPr/>
          <p:nvPr/>
        </p:nvCxnSpPr>
        <p:spPr>
          <a:xfrm>
            <a:off x="9346221" y="5654650"/>
            <a:ext cx="0" cy="52926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ADF3580-A925-AFA4-08D8-EBEAE5CAFBC1}"/>
              </a:ext>
            </a:extLst>
          </p:cNvPr>
          <p:cNvSpPr txBox="1"/>
          <p:nvPr/>
        </p:nvSpPr>
        <p:spPr>
          <a:xfrm>
            <a:off x="9393923" y="5604191"/>
            <a:ext cx="159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/>
              <a:t>X</a:t>
            </a:r>
            <a:r>
              <a:rPr lang="fr-FR" sz="1200" b="1" i="1" baseline="30000" dirty="0" err="1"/>
              <a:t>eme</a:t>
            </a:r>
            <a:r>
              <a:rPr lang="fr-FR" sz="1200" b="1" i="1" dirty="0"/>
              <a:t> appel de fonds</a:t>
            </a:r>
          </a:p>
          <a:p>
            <a:r>
              <a:rPr lang="fr-FR" sz="1200" dirty="0"/>
              <a:t>X% du montant souscrit appelé 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BAB2B46-704F-E4B8-30FF-8C781E500615}"/>
              </a:ext>
            </a:extLst>
          </p:cNvPr>
          <p:cNvCxnSpPr>
            <a:cxnSpLocks/>
          </p:cNvCxnSpPr>
          <p:nvPr/>
        </p:nvCxnSpPr>
        <p:spPr>
          <a:xfrm>
            <a:off x="8188261" y="4622803"/>
            <a:ext cx="0" cy="529266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99A3038A-9101-68AB-6059-F17E59E64603}"/>
              </a:ext>
            </a:extLst>
          </p:cNvPr>
          <p:cNvSpPr txBox="1"/>
          <p:nvPr/>
        </p:nvSpPr>
        <p:spPr>
          <a:xfrm>
            <a:off x="8235962" y="4656604"/>
            <a:ext cx="291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Last </a:t>
            </a:r>
            <a:r>
              <a:rPr lang="fr-FR" sz="1200" b="1" i="1" dirty="0" err="1"/>
              <a:t>closing</a:t>
            </a:r>
            <a:endParaRPr lang="fr-FR" sz="1200" b="1" i="1" dirty="0"/>
          </a:p>
          <a:p>
            <a:r>
              <a:rPr lang="fr-FR" sz="1200" b="1" dirty="0"/>
              <a:t>FIN DE LA PÉRIODE DE SOUSCRIPTION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1A742346-7C3B-EFC4-02C5-6238ACB53D00}"/>
              </a:ext>
            </a:extLst>
          </p:cNvPr>
          <p:cNvSpPr txBox="1"/>
          <p:nvPr/>
        </p:nvSpPr>
        <p:spPr>
          <a:xfrm>
            <a:off x="7841269" y="4748937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…</a:t>
            </a:r>
            <a:endParaRPr lang="fr-FR" sz="12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8C867B0-7998-DA97-1A7F-D50D6199CCD4}"/>
              </a:ext>
            </a:extLst>
          </p:cNvPr>
          <p:cNvSpPr txBox="1"/>
          <p:nvPr/>
        </p:nvSpPr>
        <p:spPr>
          <a:xfrm>
            <a:off x="6211143" y="4748937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…</a:t>
            </a:r>
            <a:endParaRPr lang="fr-FR" sz="12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F9065D3-131D-6534-82E6-00229EB214B0}"/>
              </a:ext>
            </a:extLst>
          </p:cNvPr>
          <p:cNvSpPr txBox="1"/>
          <p:nvPr/>
        </p:nvSpPr>
        <p:spPr>
          <a:xfrm>
            <a:off x="8843106" y="5787964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i="1" dirty="0"/>
              <a:t>…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9091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Sourcing</a:t>
            </a:r>
            <a:r>
              <a:rPr lang="fr-FR" dirty="0"/>
              <a:t> &amp; Due Diligence &amp; Acquisition</a:t>
            </a: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44A9104B-D1D9-466A-426B-16BFD25E2656}"/>
              </a:ext>
            </a:extLst>
          </p:cNvPr>
          <p:cNvSpPr/>
          <p:nvPr/>
        </p:nvSpPr>
        <p:spPr>
          <a:xfrm>
            <a:off x="-459198" y="2166467"/>
            <a:ext cx="5325666" cy="619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4"/>
                </a:solidFill>
              </a:rPr>
              <a:t>	1000 entreprises identifiées</a:t>
            </a: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F392E432-5C03-43D5-BDC2-75C997ADA1D5}"/>
              </a:ext>
            </a:extLst>
          </p:cNvPr>
          <p:cNvSpPr/>
          <p:nvPr/>
        </p:nvSpPr>
        <p:spPr>
          <a:xfrm>
            <a:off x="-402956" y="3047737"/>
            <a:ext cx="4487276" cy="619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4"/>
                </a:solidFill>
              </a:rPr>
              <a:t>	150 opportunités filtrées</a:t>
            </a:r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2D72DA61-1A86-09F5-91A8-065145EDFDED}"/>
              </a:ext>
            </a:extLst>
          </p:cNvPr>
          <p:cNvSpPr/>
          <p:nvPr/>
        </p:nvSpPr>
        <p:spPr>
          <a:xfrm>
            <a:off x="-402955" y="3929007"/>
            <a:ext cx="3969116" cy="619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	30 due diligence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BBAA3A00-0C50-8FC6-D355-8C9A01534A7C}"/>
              </a:ext>
            </a:extLst>
          </p:cNvPr>
          <p:cNvSpPr/>
          <p:nvPr/>
        </p:nvSpPr>
        <p:spPr>
          <a:xfrm>
            <a:off x="-402956" y="4810277"/>
            <a:ext cx="3481436" cy="619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	10 </a:t>
            </a:r>
            <a:r>
              <a:rPr lang="fr-FR" b="1" dirty="0" err="1"/>
              <a:t>letters</a:t>
            </a:r>
            <a:r>
              <a:rPr lang="fr-FR" b="1" dirty="0"/>
              <a:t> of </a:t>
            </a:r>
            <a:r>
              <a:rPr lang="fr-FR" b="1" dirty="0" err="1"/>
              <a:t>intent</a:t>
            </a:r>
            <a:r>
              <a:rPr lang="fr-FR" b="1" dirty="0"/>
              <a:t> </a:t>
            </a:r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8C522F9B-7DC0-8CCC-88E3-5A69D410929F}"/>
              </a:ext>
            </a:extLst>
          </p:cNvPr>
          <p:cNvSpPr/>
          <p:nvPr/>
        </p:nvSpPr>
        <p:spPr>
          <a:xfrm>
            <a:off x="-402956" y="5691545"/>
            <a:ext cx="2908650" cy="619933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/>
              <a:t>	5 acquisitions</a:t>
            </a:r>
          </a:p>
        </p:txBody>
      </p:sp>
      <p:cxnSp>
        <p:nvCxnSpPr>
          <p:cNvPr id="18" name="Connecteur en angle 17">
            <a:extLst>
              <a:ext uri="{FF2B5EF4-FFF2-40B4-BE49-F238E27FC236}">
                <a16:creationId xmlns:a16="http://schemas.microsoft.com/office/drawing/2014/main" id="{50AEEABA-FA40-A810-A4C1-9ED36EC5EF99}"/>
              </a:ext>
            </a:extLst>
          </p:cNvPr>
          <p:cNvCxnSpPr>
            <a:cxnSpLocks/>
            <a:stCxn id="11" idx="3"/>
            <a:endCxn id="15" idx="3"/>
          </p:cNvCxnSpPr>
          <p:nvPr/>
        </p:nvCxnSpPr>
        <p:spPr>
          <a:xfrm flipH="1">
            <a:off x="2505694" y="2476434"/>
            <a:ext cx="2360774" cy="3525078"/>
          </a:xfrm>
          <a:prstGeom prst="bentConnector3">
            <a:avLst>
              <a:gd name="adj1" fmla="val -9683"/>
            </a:avLst>
          </a:prstGeom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439FC3E-4E0B-436B-31FE-654C8095474D}"/>
              </a:ext>
            </a:extLst>
          </p:cNvPr>
          <p:cNvSpPr txBox="1"/>
          <p:nvPr/>
        </p:nvSpPr>
        <p:spPr>
          <a:xfrm>
            <a:off x="4747943" y="4097774"/>
            <a:ext cx="7296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C00000"/>
                </a:solidFill>
              </a:rPr>
              <a:t>0,5%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0EBD761-3A3E-08E2-46BE-C95EA4F6C05C}"/>
              </a:ext>
            </a:extLst>
          </p:cNvPr>
          <p:cNvGrpSpPr/>
          <p:nvPr/>
        </p:nvGrpSpPr>
        <p:grpSpPr>
          <a:xfrm>
            <a:off x="5989828" y="2239638"/>
            <a:ext cx="591849" cy="473591"/>
            <a:chOff x="6782308" y="2288872"/>
            <a:chExt cx="591849" cy="473591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8FE17A3-6E07-B02F-2340-96E99649C35E}"/>
                </a:ext>
              </a:extLst>
            </p:cNvPr>
            <p:cNvSpPr txBox="1"/>
            <p:nvPr/>
          </p:nvSpPr>
          <p:spPr>
            <a:xfrm>
              <a:off x="6782308" y="23007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7009BEE-7258-8017-A5C0-8B3D806CC90C}"/>
                </a:ext>
              </a:extLst>
            </p:cNvPr>
            <p:cNvCxnSpPr/>
            <p:nvPr/>
          </p:nvCxnSpPr>
          <p:spPr>
            <a:xfrm>
              <a:off x="7374157" y="2288872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4FB8653-4C45-DC61-7965-B3CEAA263F58}"/>
              </a:ext>
            </a:extLst>
          </p:cNvPr>
          <p:cNvGrpSpPr/>
          <p:nvPr/>
        </p:nvGrpSpPr>
        <p:grpSpPr>
          <a:xfrm>
            <a:off x="5989828" y="5764716"/>
            <a:ext cx="591849" cy="473591"/>
            <a:chOff x="6782308" y="5758753"/>
            <a:chExt cx="591849" cy="473591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E8EC796-99C5-FB18-0ADE-4D94E635FFA3}"/>
                </a:ext>
              </a:extLst>
            </p:cNvPr>
            <p:cNvSpPr txBox="1"/>
            <p:nvPr/>
          </p:nvSpPr>
          <p:spPr>
            <a:xfrm>
              <a:off x="6782308" y="577067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5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88151E4-1CBB-3388-774B-6165ACF0EE8D}"/>
                </a:ext>
              </a:extLst>
            </p:cNvPr>
            <p:cNvCxnSpPr/>
            <p:nvPr/>
          </p:nvCxnSpPr>
          <p:spPr>
            <a:xfrm>
              <a:off x="7374157" y="5758753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639F58C3-313B-4B64-3F72-12E95FFA5106}"/>
              </a:ext>
            </a:extLst>
          </p:cNvPr>
          <p:cNvGrpSpPr/>
          <p:nvPr/>
        </p:nvGrpSpPr>
        <p:grpSpPr>
          <a:xfrm>
            <a:off x="5989828" y="3120907"/>
            <a:ext cx="591849" cy="473591"/>
            <a:chOff x="6782308" y="2288872"/>
            <a:chExt cx="591849" cy="473591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4D6E568-746B-6DE6-F600-0ABAAC86C9BA}"/>
                </a:ext>
              </a:extLst>
            </p:cNvPr>
            <p:cNvSpPr txBox="1"/>
            <p:nvPr/>
          </p:nvSpPr>
          <p:spPr>
            <a:xfrm>
              <a:off x="6782308" y="23007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1E200F19-DD24-D2CB-574A-4E7A03D2B8C6}"/>
                </a:ext>
              </a:extLst>
            </p:cNvPr>
            <p:cNvCxnSpPr/>
            <p:nvPr/>
          </p:nvCxnSpPr>
          <p:spPr>
            <a:xfrm>
              <a:off x="7374157" y="2288872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A923DC7-2C66-2BEF-AD63-011F543FF416}"/>
              </a:ext>
            </a:extLst>
          </p:cNvPr>
          <p:cNvGrpSpPr/>
          <p:nvPr/>
        </p:nvGrpSpPr>
        <p:grpSpPr>
          <a:xfrm>
            <a:off x="5989828" y="4002176"/>
            <a:ext cx="591849" cy="473591"/>
            <a:chOff x="6782308" y="2288872"/>
            <a:chExt cx="591849" cy="473591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31B77AE-A4E4-83E9-1B53-AF0722E083D7}"/>
                </a:ext>
              </a:extLst>
            </p:cNvPr>
            <p:cNvSpPr txBox="1"/>
            <p:nvPr/>
          </p:nvSpPr>
          <p:spPr>
            <a:xfrm>
              <a:off x="6782308" y="23007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D699E4D5-E5B1-F400-F487-046938B1032E}"/>
                </a:ext>
              </a:extLst>
            </p:cNvPr>
            <p:cNvCxnSpPr/>
            <p:nvPr/>
          </p:nvCxnSpPr>
          <p:spPr>
            <a:xfrm>
              <a:off x="7374157" y="2288872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B546BFA-C5BE-4229-D6C9-9CFA6519000C}"/>
              </a:ext>
            </a:extLst>
          </p:cNvPr>
          <p:cNvGrpSpPr/>
          <p:nvPr/>
        </p:nvGrpSpPr>
        <p:grpSpPr>
          <a:xfrm>
            <a:off x="5989828" y="4883445"/>
            <a:ext cx="591849" cy="473591"/>
            <a:chOff x="6782308" y="2288872"/>
            <a:chExt cx="591849" cy="473591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B918CD6-7D45-C288-9E72-8EDF699B6803}"/>
                </a:ext>
              </a:extLst>
            </p:cNvPr>
            <p:cNvSpPr txBox="1"/>
            <p:nvPr/>
          </p:nvSpPr>
          <p:spPr>
            <a:xfrm>
              <a:off x="6782308" y="230079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8E4235EE-D3CB-E888-BDC9-F704176D950C}"/>
                </a:ext>
              </a:extLst>
            </p:cNvPr>
            <p:cNvCxnSpPr/>
            <p:nvPr/>
          </p:nvCxnSpPr>
          <p:spPr>
            <a:xfrm>
              <a:off x="7374157" y="2288872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ZoneTexte 34">
            <a:extLst>
              <a:ext uri="{FF2B5EF4-FFF2-40B4-BE49-F238E27FC236}">
                <a16:creationId xmlns:a16="http://schemas.microsoft.com/office/drawing/2014/main" id="{F1BD684F-CEE5-0F61-7DAC-5DB0B91FFCAD}"/>
              </a:ext>
            </a:extLst>
          </p:cNvPr>
          <p:cNvSpPr txBox="1"/>
          <p:nvPr/>
        </p:nvSpPr>
        <p:spPr>
          <a:xfrm>
            <a:off x="6815738" y="2153268"/>
            <a:ext cx="485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Réseau, des banques d'affaires, de recherches proactives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1D4B360C-6178-D878-139C-EB8A158EC779}"/>
              </a:ext>
            </a:extLst>
          </p:cNvPr>
          <p:cNvSpPr txBox="1"/>
          <p:nvPr/>
        </p:nvSpPr>
        <p:spPr>
          <a:xfrm>
            <a:off x="6815737" y="3069162"/>
            <a:ext cx="485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Mémos courts, réunions préliminaires, analyse sectorielle rapide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D0C6A2C-ED1F-FA13-3659-27FFC77EDE5C}"/>
              </a:ext>
            </a:extLst>
          </p:cNvPr>
          <p:cNvSpPr txBox="1"/>
          <p:nvPr/>
        </p:nvSpPr>
        <p:spPr>
          <a:xfrm>
            <a:off x="6815738" y="3985056"/>
            <a:ext cx="485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Modélisation financière, rencontres avec le management, analyse concurrentielle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EFFCD84-F89F-BAA5-6EF0-960FDAD4E3FA}"/>
              </a:ext>
            </a:extLst>
          </p:cNvPr>
          <p:cNvSpPr txBox="1"/>
          <p:nvPr/>
        </p:nvSpPr>
        <p:spPr>
          <a:xfrm>
            <a:off x="6815738" y="4900950"/>
            <a:ext cx="485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Offre indicative non-engageante avec une fourchette de prix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5288C1C-756E-1B45-D83D-9B27FD5C730E}"/>
              </a:ext>
            </a:extLst>
          </p:cNvPr>
          <p:cNvSpPr txBox="1"/>
          <p:nvPr/>
        </p:nvSpPr>
        <p:spPr>
          <a:xfrm>
            <a:off x="6815737" y="5816845"/>
            <a:ext cx="118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Signature </a:t>
            </a:r>
          </a:p>
        </p:txBody>
      </p:sp>
    </p:spTree>
    <p:extLst>
      <p:ext uri="{BB962C8B-B14F-4D97-AF65-F5344CB8AC3E}">
        <p14:creationId xmlns:p14="http://schemas.microsoft.com/office/powerpoint/2010/main" val="1901045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517C7A0-127F-F160-1C03-C33ABD14F302}"/>
              </a:ext>
            </a:extLst>
          </p:cNvPr>
          <p:cNvSpPr/>
          <p:nvPr/>
        </p:nvSpPr>
        <p:spPr>
          <a:xfrm>
            <a:off x="515113" y="3325725"/>
            <a:ext cx="11155680" cy="312468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Création de valeur &amp; Monitoring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4E97E8DF-799A-7E26-3C86-B7F97A18D488}"/>
              </a:ext>
            </a:extLst>
          </p:cNvPr>
          <p:cNvSpPr/>
          <p:nvPr/>
        </p:nvSpPr>
        <p:spPr>
          <a:xfrm>
            <a:off x="515112" y="1913210"/>
            <a:ext cx="3215149" cy="106866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DURÉE</a:t>
            </a:r>
            <a:endParaRPr lang="fr-FR" dirty="0">
              <a:solidFill>
                <a:schemeClr val="accent1"/>
              </a:solidFill>
            </a:endParaRPr>
          </a:p>
          <a:p>
            <a:pPr algn="ctr"/>
            <a:r>
              <a:rPr lang="fr-FR" i="1" dirty="0">
                <a:solidFill>
                  <a:schemeClr val="accent1"/>
                </a:solidFill>
              </a:rPr>
              <a:t>4 à 7 ans, en fonction de la stratégie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1E466F5-5872-E01E-772E-E5331CEB3EDD}"/>
              </a:ext>
            </a:extLst>
          </p:cNvPr>
          <p:cNvSpPr/>
          <p:nvPr/>
        </p:nvSpPr>
        <p:spPr>
          <a:xfrm>
            <a:off x="4485377" y="1913210"/>
            <a:ext cx="3215149" cy="106866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3"/>
                </a:solidFill>
              </a:rPr>
              <a:t>ACTEUR</a:t>
            </a:r>
            <a:endParaRPr lang="fr-FR" dirty="0">
              <a:solidFill>
                <a:schemeClr val="accent3"/>
              </a:solidFill>
            </a:endParaRPr>
          </a:p>
          <a:p>
            <a:pPr algn="ctr"/>
            <a:r>
              <a:rPr lang="fr-FR" i="1" dirty="0">
                <a:solidFill>
                  <a:schemeClr val="accent3"/>
                </a:solidFill>
              </a:rPr>
              <a:t>équipe d’investissement, direction de l'entreprise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6D3F074-EF9F-ED89-BBB1-9FE71D25FEC7}"/>
              </a:ext>
            </a:extLst>
          </p:cNvPr>
          <p:cNvSpPr/>
          <p:nvPr/>
        </p:nvSpPr>
        <p:spPr>
          <a:xfrm>
            <a:off x="8455643" y="1913210"/>
            <a:ext cx="3215149" cy="106866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4"/>
                </a:solidFill>
              </a:rPr>
              <a:t>OBJECTIF</a:t>
            </a:r>
            <a:endParaRPr lang="fr-FR" dirty="0">
              <a:solidFill>
                <a:schemeClr val="accent4"/>
              </a:solidFill>
            </a:endParaRPr>
          </a:p>
          <a:p>
            <a:pPr algn="ctr"/>
            <a:r>
              <a:rPr lang="fr-FR" i="1" dirty="0">
                <a:solidFill>
                  <a:schemeClr val="accent4"/>
                </a:solidFill>
              </a:rPr>
              <a:t>Augmenter la valeur de l’entreprise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5DD4EF-39E2-52E3-37F7-A7552CFE73F6}"/>
              </a:ext>
            </a:extLst>
          </p:cNvPr>
          <p:cNvSpPr txBox="1"/>
          <p:nvPr/>
        </p:nvSpPr>
        <p:spPr>
          <a:xfrm>
            <a:off x="4177575" y="3417082"/>
            <a:ext cx="383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LEVIERS DE CRÉATION DE VALEUR</a:t>
            </a:r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74D87EC-CB29-095B-3FED-9A6705617783}"/>
              </a:ext>
            </a:extLst>
          </p:cNvPr>
          <p:cNvSpPr/>
          <p:nvPr/>
        </p:nvSpPr>
        <p:spPr>
          <a:xfrm>
            <a:off x="1163923" y="4434840"/>
            <a:ext cx="4672997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tx1"/>
                </a:solidFill>
              </a:rPr>
              <a:t>ORGANIQUE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i="1" dirty="0">
                <a:solidFill>
                  <a:schemeClr val="tx1"/>
                </a:solidFill>
              </a:rPr>
              <a:t>Développement commercial, innovation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FAA5452-7835-0F51-32E8-F81A3C51FD15}"/>
              </a:ext>
            </a:extLst>
          </p:cNvPr>
          <p:cNvSpPr/>
          <p:nvPr/>
        </p:nvSpPr>
        <p:spPr>
          <a:xfrm>
            <a:off x="1164808" y="5408818"/>
            <a:ext cx="4672997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tx1"/>
                </a:solidFill>
              </a:rPr>
              <a:t>EXTERNE </a:t>
            </a:r>
          </a:p>
          <a:p>
            <a:pPr algn="ctr">
              <a:spcAft>
                <a:spcPts val="600"/>
              </a:spcAft>
            </a:pPr>
            <a:r>
              <a:rPr lang="fr-FR" sz="1600" i="1" dirty="0">
                <a:solidFill>
                  <a:schemeClr val="tx1"/>
                </a:solidFill>
              </a:rPr>
              <a:t>Acquisitions complémentaires, </a:t>
            </a:r>
            <a:r>
              <a:rPr lang="fr-FR" sz="1600" i="1" dirty="0" err="1">
                <a:solidFill>
                  <a:schemeClr val="tx1"/>
                </a:solidFill>
              </a:rPr>
              <a:t>build</a:t>
            </a:r>
            <a:r>
              <a:rPr lang="fr-FR" sz="1600" i="1" dirty="0">
                <a:solidFill>
                  <a:schemeClr val="tx1"/>
                </a:solidFill>
              </a:rPr>
              <a:t>-up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293954A-E819-B2A9-2598-B78066B162C0}"/>
              </a:ext>
            </a:extLst>
          </p:cNvPr>
          <p:cNvSpPr/>
          <p:nvPr/>
        </p:nvSpPr>
        <p:spPr>
          <a:xfrm>
            <a:off x="6391242" y="4434840"/>
            <a:ext cx="4672997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tx1"/>
                </a:solidFill>
              </a:rPr>
              <a:t>OPÉRATIONNELLE </a:t>
            </a:r>
          </a:p>
          <a:p>
            <a:pPr algn="ctr">
              <a:spcAft>
                <a:spcPts val="600"/>
              </a:spcAft>
            </a:pPr>
            <a:r>
              <a:rPr lang="fr-FR" sz="1600" i="1" dirty="0">
                <a:solidFill>
                  <a:schemeClr val="tx1"/>
                </a:solidFill>
              </a:rPr>
              <a:t>Coûts, productivité, digitalisation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D1E047F-222E-420A-323C-B557A531506B}"/>
              </a:ext>
            </a:extLst>
          </p:cNvPr>
          <p:cNvSpPr/>
          <p:nvPr/>
        </p:nvSpPr>
        <p:spPr>
          <a:xfrm>
            <a:off x="6391242" y="5408818"/>
            <a:ext cx="4672997" cy="8077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FINANCIÈRE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BFR, allocation du capital</a:t>
            </a:r>
            <a:endParaRPr lang="fr-FR" sz="1600" i="1" dirty="0">
              <a:solidFill>
                <a:schemeClr val="accent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2B260EC-2BC9-53EE-73CE-61CFEE3E36EA}"/>
              </a:ext>
            </a:extLst>
          </p:cNvPr>
          <p:cNvCxnSpPr>
            <a:cxnSpLocks/>
          </p:cNvCxnSpPr>
          <p:nvPr/>
        </p:nvCxnSpPr>
        <p:spPr>
          <a:xfrm flipH="1">
            <a:off x="4305578" y="3786414"/>
            <a:ext cx="1790422" cy="3625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801EC8E6-4C28-2D01-297B-23C5BCC6507F}"/>
              </a:ext>
            </a:extLst>
          </p:cNvPr>
          <p:cNvSpPr txBox="1"/>
          <p:nvPr/>
        </p:nvSpPr>
        <p:spPr>
          <a:xfrm>
            <a:off x="2695264" y="3982379"/>
            <a:ext cx="161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/>
              <a:t>CROISSANCE</a:t>
            </a:r>
            <a:endParaRPr lang="fr-FR" i="1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E6251FC-7BB6-26B7-C07D-8DEEB0CFFEEB}"/>
              </a:ext>
            </a:extLst>
          </p:cNvPr>
          <p:cNvCxnSpPr>
            <a:cxnSpLocks/>
            <a:stCxn id="26" idx="2"/>
            <a:endCxn id="18" idx="1"/>
          </p:cNvCxnSpPr>
          <p:nvPr/>
        </p:nvCxnSpPr>
        <p:spPr>
          <a:xfrm>
            <a:off x="6092971" y="3786414"/>
            <a:ext cx="1770496" cy="3806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BFCABD2-65DB-17BF-03F7-9F3AC2F2BA07}"/>
              </a:ext>
            </a:extLst>
          </p:cNvPr>
          <p:cNvSpPr txBox="1"/>
          <p:nvPr/>
        </p:nvSpPr>
        <p:spPr>
          <a:xfrm>
            <a:off x="7863467" y="3982379"/>
            <a:ext cx="172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/>
              <a:t>OPTIMISATION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132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Sortie : matérialiser la création de valeur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D59EB72-B27C-8ED9-EBB6-0EC998ECBF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763108"/>
              </p:ext>
            </p:extLst>
          </p:nvPr>
        </p:nvGraphicFramePr>
        <p:xfrm>
          <a:off x="3624609" y="2576269"/>
          <a:ext cx="4930588" cy="289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6CD89C5-4464-1E25-7D8C-DF9BBD4AD304}"/>
              </a:ext>
            </a:extLst>
          </p:cNvPr>
          <p:cNvSpPr/>
          <p:nvPr/>
        </p:nvSpPr>
        <p:spPr>
          <a:xfrm>
            <a:off x="431293" y="2136756"/>
            <a:ext cx="4296244" cy="169583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4"/>
                </a:solidFill>
              </a:rPr>
              <a:t>VENTE À UN ACTEUR INDUSTRIEL</a:t>
            </a:r>
            <a:endParaRPr lang="fr-FR" dirty="0">
              <a:solidFill>
                <a:schemeClr val="accent4"/>
              </a:solidFill>
            </a:endParaRPr>
          </a:p>
          <a:p>
            <a:pPr algn="ctr"/>
            <a:r>
              <a:rPr lang="fr-FR" sz="1600" i="1" dirty="0">
                <a:solidFill>
                  <a:schemeClr val="accent4"/>
                </a:solidFill>
              </a:rPr>
              <a:t>Céder l'entreprise à un acteur du même secteur ou d'un secteur complémentaire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7645382-C635-DA72-0BFD-8473EAB8C632}"/>
              </a:ext>
            </a:extLst>
          </p:cNvPr>
          <p:cNvSpPr/>
          <p:nvPr/>
        </p:nvSpPr>
        <p:spPr>
          <a:xfrm>
            <a:off x="431293" y="4281731"/>
            <a:ext cx="4296244" cy="173268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3"/>
                </a:solidFill>
              </a:rPr>
              <a:t>RECAPITALISATION, MBO, …</a:t>
            </a:r>
          </a:p>
          <a:p>
            <a:pPr algn="ctr">
              <a:spcAft>
                <a:spcPts val="600"/>
              </a:spcAft>
            </a:pPr>
            <a:r>
              <a:rPr lang="fr-FR" sz="1600" i="1" dirty="0">
                <a:solidFill>
                  <a:schemeClr val="accent3"/>
                </a:solidFill>
              </a:rPr>
              <a:t>Stratégies plus rares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C4C5693-9EEE-3E7A-439E-8B020B0B3CDB}"/>
              </a:ext>
            </a:extLst>
          </p:cNvPr>
          <p:cNvSpPr/>
          <p:nvPr/>
        </p:nvSpPr>
        <p:spPr>
          <a:xfrm>
            <a:off x="7464465" y="4281731"/>
            <a:ext cx="4296244" cy="1732683"/>
          </a:xfrm>
          <a:prstGeom prst="roundRect">
            <a:avLst/>
          </a:prstGeom>
          <a:solidFill>
            <a:schemeClr val="accent2">
              <a:alpha val="1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2"/>
                </a:solidFill>
              </a:rPr>
              <a:t>IPO</a:t>
            </a:r>
          </a:p>
          <a:p>
            <a:pPr algn="ctr">
              <a:spcAft>
                <a:spcPts val="600"/>
              </a:spcAft>
            </a:pPr>
            <a:r>
              <a:rPr lang="fr-FR" sz="1600" i="1" dirty="0">
                <a:solidFill>
                  <a:schemeClr val="accent2"/>
                </a:solidFill>
              </a:rPr>
              <a:t>Coter l'entreprise sur un marché boursier, offrant une liquidité aux investisseurs existants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4CC5C59-57E3-D2B6-0686-9BEAC2E5409B}"/>
              </a:ext>
            </a:extLst>
          </p:cNvPr>
          <p:cNvSpPr/>
          <p:nvPr/>
        </p:nvSpPr>
        <p:spPr>
          <a:xfrm>
            <a:off x="7458367" y="2135554"/>
            <a:ext cx="4296244" cy="169583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SECONDARY BUYOUT</a:t>
            </a:r>
          </a:p>
          <a:p>
            <a:pPr algn="ctr">
              <a:spcAft>
                <a:spcPts val="600"/>
              </a:spcAft>
            </a:pPr>
            <a:r>
              <a:rPr lang="fr-FR" sz="1600" i="1" dirty="0">
                <a:solidFill>
                  <a:schemeClr val="accent1"/>
                </a:solidFill>
              </a:rPr>
              <a:t>Vendre l'entreprise à un autre fonds de </a:t>
            </a:r>
            <a:r>
              <a:rPr lang="fr-FR" sz="1600" i="1" dirty="0" err="1">
                <a:solidFill>
                  <a:schemeClr val="accent1"/>
                </a:solidFill>
              </a:rPr>
              <a:t>Private</a:t>
            </a:r>
            <a:r>
              <a:rPr lang="fr-FR" sz="1600" i="1" dirty="0">
                <a:solidFill>
                  <a:schemeClr val="accent1"/>
                </a:solidFill>
              </a:rPr>
              <a:t> </a:t>
            </a:r>
            <a:r>
              <a:rPr lang="fr-FR" sz="1600" i="1" dirty="0" err="1">
                <a:solidFill>
                  <a:schemeClr val="accent1"/>
                </a:solidFill>
              </a:rPr>
              <a:t>Equity</a:t>
            </a:r>
            <a:r>
              <a:rPr lang="fr-FR" sz="1600" i="1" dirty="0">
                <a:solidFill>
                  <a:schemeClr val="accent1"/>
                </a:solidFill>
              </a:rPr>
              <a:t> qui mettra en œuvre une nouvelle phase de développement.</a:t>
            </a:r>
          </a:p>
        </p:txBody>
      </p:sp>
    </p:spTree>
    <p:extLst>
      <p:ext uri="{BB962C8B-B14F-4D97-AF65-F5344CB8AC3E}">
        <p14:creationId xmlns:p14="http://schemas.microsoft.com/office/powerpoint/2010/main" val="4212133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dian va perdre l’une de ses figures historiques">
            <a:extLst>
              <a:ext uri="{FF2B5EF4-FFF2-40B4-BE49-F238E27FC236}">
                <a16:creationId xmlns:a16="http://schemas.microsoft.com/office/drawing/2014/main" id="{9CE3A955-150A-BB2C-CF17-EBB5FF4BC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r="21250"/>
          <a:stretch/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136021-D2BB-370A-8362-B920A018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Investor Relations &amp; Product Management</a:t>
            </a:r>
            <a:br>
              <a:rPr lang="en-US" sz="5400" dirty="0"/>
            </a:br>
            <a:r>
              <a:rPr lang="en-US" sz="5400" dirty="0"/>
              <a:t>at </a:t>
            </a:r>
            <a:r>
              <a:rPr lang="en-US" sz="5400" dirty="0" err="1"/>
              <a:t>Ardian</a:t>
            </a:r>
            <a:r>
              <a:rPr lang="en-US" sz="5400" dirty="0"/>
              <a:t>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96137-DDE2-D89C-0C25-0D9CD0716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Paris, 09/2023 – 02/2024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826402-36A6-5A63-9F23-212670EEB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969" y="132734"/>
            <a:ext cx="4809579" cy="6988277"/>
          </a:xfrm>
          <a:prstGeom prst="rect">
            <a:avLst/>
          </a:prstGeom>
        </p:spPr>
      </p:pic>
      <p:pic>
        <p:nvPicPr>
          <p:cNvPr id="3074" name="Picture 2" descr="Ardian President Dominique Senequier talks at Cass | Bayes Business School">
            <a:extLst>
              <a:ext uri="{FF2B5EF4-FFF2-40B4-BE49-F238E27FC236}">
                <a16:creationId xmlns:a16="http://schemas.microsoft.com/office/drawing/2014/main" id="{DBDB47B7-2629-0849-4CDB-EEB2F7B7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2" y="2581889"/>
            <a:ext cx="1129481" cy="16942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6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éo 3" descr="Vision de bâtiments de bureaux et le ciel">
            <a:extLst>
              <a:ext uri="{FF2B5EF4-FFF2-40B4-BE49-F238E27FC236}">
                <a16:creationId xmlns:a16="http://schemas.microsoft.com/office/drawing/2014/main" id="{F15210A6-1F8A-F353-5B6E-57FCBC450D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2626F2-4A67-1DFF-CF9C-C5738663C32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1459784" y="821128"/>
            <a:ext cx="9272432" cy="5215743"/>
          </a:xfrm>
          <a:prstGeom prst="rect">
            <a:avLst/>
          </a:prstGeom>
          <a:gradFill>
            <a:gsLst>
              <a:gs pos="46000">
                <a:schemeClr val="bg1">
                  <a:lumMod val="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  <a:effectLst>
            <a:softEdge rad="501638"/>
          </a:effectLst>
        </p:spPr>
      </p:pic>
      <p:sp>
        <p:nvSpPr>
          <p:cNvPr id="10" name="Sous-titre 9">
            <a:extLst>
              <a:ext uri="{FF2B5EF4-FFF2-40B4-BE49-F238E27FC236}">
                <a16:creationId xmlns:a16="http://schemas.microsoft.com/office/drawing/2014/main" id="{894D2230-C0DA-3A34-EDF9-2726A9472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042" y="2729484"/>
            <a:ext cx="7104888" cy="1399032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8080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3859C9-3816-D73E-3BE3-338F62CCE766}"/>
              </a:ext>
            </a:extLst>
          </p:cNvPr>
          <p:cNvSpPr/>
          <p:nvPr/>
        </p:nvSpPr>
        <p:spPr>
          <a:xfrm>
            <a:off x="515113" y="3818021"/>
            <a:ext cx="11155680" cy="269361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DF886-3B89-AA10-25E6-E4EED31316E2}"/>
              </a:ext>
            </a:extLst>
          </p:cNvPr>
          <p:cNvSpPr/>
          <p:nvPr/>
        </p:nvSpPr>
        <p:spPr>
          <a:xfrm>
            <a:off x="1537006" y="4545050"/>
            <a:ext cx="2100598" cy="1732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69C7E7-078C-4A54-55B2-A64EB411CCAF}"/>
              </a:ext>
            </a:extLst>
          </p:cNvPr>
          <p:cNvSpPr/>
          <p:nvPr/>
        </p:nvSpPr>
        <p:spPr>
          <a:xfrm>
            <a:off x="3637604" y="4545050"/>
            <a:ext cx="4467469" cy="1732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Mesurer la création de valeur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283D9F4-83C2-8869-612D-09520C8937E5}"/>
              </a:ext>
            </a:extLst>
          </p:cNvPr>
          <p:cNvSpPr/>
          <p:nvPr/>
        </p:nvSpPr>
        <p:spPr>
          <a:xfrm>
            <a:off x="515112" y="1954650"/>
            <a:ext cx="3215149" cy="146304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1"/>
                </a:solidFill>
              </a:rPr>
              <a:t>TAUX DE RENDEMENT INTERNE (TRI)</a:t>
            </a:r>
            <a:endParaRPr lang="fr-FR" sz="1600" dirty="0">
              <a:solidFill>
                <a:schemeClr val="accent1"/>
              </a:solidFill>
            </a:endParaRPr>
          </a:p>
          <a:p>
            <a:pPr algn="ctr"/>
            <a:r>
              <a:rPr lang="fr-FR" sz="1400" i="1" dirty="0">
                <a:solidFill>
                  <a:schemeClr val="accent1"/>
                </a:solidFill>
              </a:rPr>
              <a:t>Rendement annuel moyen généré par un investissement au cours de sa durée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E6FC4D4-1052-09FF-0FCE-CAA2A0028009}"/>
              </a:ext>
            </a:extLst>
          </p:cNvPr>
          <p:cNvSpPr/>
          <p:nvPr/>
        </p:nvSpPr>
        <p:spPr>
          <a:xfrm>
            <a:off x="4485377" y="1954650"/>
            <a:ext cx="3215149" cy="146304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800"/>
              </a:spcAft>
            </a:pPr>
            <a:r>
              <a:rPr lang="fr-FR" sz="1600" b="1" dirty="0">
                <a:solidFill>
                  <a:schemeClr val="accent3"/>
                </a:solidFill>
              </a:rPr>
              <a:t>MULTIPLE SUR CAPITAL INVESTI (MOIC)</a:t>
            </a:r>
            <a:endParaRPr lang="fr-FR" sz="1600" dirty="0">
              <a:solidFill>
                <a:schemeClr val="accent3"/>
              </a:solidFill>
            </a:endParaRPr>
          </a:p>
          <a:p>
            <a:pPr algn="ctr"/>
            <a:r>
              <a:rPr lang="fr-FR" sz="1400" i="1" dirty="0">
                <a:solidFill>
                  <a:schemeClr val="accent3"/>
                </a:solidFill>
              </a:rPr>
              <a:t>Ampleur de la croissance de l'investissement initial à la sortie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F85CA83-52F7-EBC2-FC15-34B85F26444B}"/>
              </a:ext>
            </a:extLst>
          </p:cNvPr>
          <p:cNvSpPr/>
          <p:nvPr/>
        </p:nvSpPr>
        <p:spPr>
          <a:xfrm>
            <a:off x="8455643" y="1954650"/>
            <a:ext cx="3215149" cy="146304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4"/>
                </a:solidFill>
              </a:rPr>
              <a:t>TOTAL VALUE TO PAID-IN (TVPI)</a:t>
            </a:r>
          </a:p>
          <a:p>
            <a:pPr algn="ctr">
              <a:spcAft>
                <a:spcPts val="600"/>
              </a:spcAft>
            </a:pPr>
            <a:r>
              <a:rPr lang="fr-FR" sz="1400" i="1" dirty="0">
                <a:solidFill>
                  <a:schemeClr val="accent4"/>
                </a:solidFill>
              </a:rPr>
              <a:t>Valeur absolue générée &amp; rapidité avec laquelle les rendements sont réalisés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7A155BF-C8A5-E972-6BFD-0C521B047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521704"/>
              </p:ext>
            </p:extLst>
          </p:nvPr>
        </p:nvGraphicFramePr>
        <p:xfrm>
          <a:off x="1081962" y="4247480"/>
          <a:ext cx="7185414" cy="203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C1A0489-575F-336B-ACA6-81F276C8A759}"/>
              </a:ext>
            </a:extLst>
          </p:cNvPr>
          <p:cNvSpPr/>
          <p:nvPr/>
        </p:nvSpPr>
        <p:spPr>
          <a:xfrm>
            <a:off x="8475143" y="4954924"/>
            <a:ext cx="484251" cy="231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E431BF-2BB8-6357-B8DF-FBD48BAF5B57}"/>
              </a:ext>
            </a:extLst>
          </p:cNvPr>
          <p:cNvSpPr/>
          <p:nvPr/>
        </p:nvSpPr>
        <p:spPr>
          <a:xfrm>
            <a:off x="8475143" y="4596643"/>
            <a:ext cx="484251" cy="231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38888C5-B131-36CE-BCDB-6D2235928F22}"/>
              </a:ext>
            </a:extLst>
          </p:cNvPr>
          <p:cNvCxnSpPr>
            <a:cxnSpLocks/>
          </p:cNvCxnSpPr>
          <p:nvPr/>
        </p:nvCxnSpPr>
        <p:spPr>
          <a:xfrm>
            <a:off x="8475143" y="5421307"/>
            <a:ext cx="4301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53FA4C6-2E56-6CDE-51A5-538F931BFD64}"/>
              </a:ext>
            </a:extLst>
          </p:cNvPr>
          <p:cNvSpPr txBox="1"/>
          <p:nvPr/>
        </p:nvSpPr>
        <p:spPr>
          <a:xfrm>
            <a:off x="9097835" y="526256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Valeur de l’actif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E05C36B-4792-F5D3-41B5-55F712056ED6}"/>
              </a:ext>
            </a:extLst>
          </p:cNvPr>
          <p:cNvSpPr txBox="1"/>
          <p:nvPr/>
        </p:nvSpPr>
        <p:spPr>
          <a:xfrm>
            <a:off x="9097835" y="4897683"/>
            <a:ext cx="1810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Création de valeur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737D312-A34A-E208-D37B-EA5C5DC29DED}"/>
              </a:ext>
            </a:extLst>
          </p:cNvPr>
          <p:cNvSpPr txBox="1"/>
          <p:nvPr/>
        </p:nvSpPr>
        <p:spPr>
          <a:xfrm>
            <a:off x="9097835" y="4543984"/>
            <a:ext cx="1513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Appel de fonds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41CBAD-9517-21D1-CB4F-EF142CA71DA4}"/>
              </a:ext>
            </a:extLst>
          </p:cNvPr>
          <p:cNvSpPr txBox="1"/>
          <p:nvPr/>
        </p:nvSpPr>
        <p:spPr>
          <a:xfrm>
            <a:off x="3267944" y="3964707"/>
            <a:ext cx="565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J-</a:t>
            </a:r>
            <a:r>
              <a:rPr lang="fr-FR" b="1" dirty="0" err="1"/>
              <a:t>Curve</a:t>
            </a:r>
            <a:r>
              <a:rPr lang="fr-FR" b="1" dirty="0"/>
              <a:t> : évolution de la valeur d’un investissement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78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Taux de rendement interne</a:t>
            </a:r>
          </a:p>
        </p:txBody>
      </p:sp>
      <p:pic>
        <p:nvPicPr>
          <p:cNvPr id="10" name="Image 9" descr="Une image contenant Police, texte, blanc, nombre&#10;&#10;Description générée automatiquement">
            <a:extLst>
              <a:ext uri="{FF2B5EF4-FFF2-40B4-BE49-F238E27FC236}">
                <a16:creationId xmlns:a16="http://schemas.microsoft.com/office/drawing/2014/main" id="{255E341E-148E-033C-A277-D5761B06F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41448"/>
            <a:ext cx="7772400" cy="32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Rémunération et alignement d’intérêt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6961113-1E34-7A00-1AAA-952E768A55AD}"/>
              </a:ext>
            </a:extLst>
          </p:cNvPr>
          <p:cNvSpPr/>
          <p:nvPr/>
        </p:nvSpPr>
        <p:spPr>
          <a:xfrm>
            <a:off x="822251" y="2427473"/>
            <a:ext cx="4500443" cy="333039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38100">
            <a:noFill/>
          </a:ln>
          <a:effectLst>
            <a:outerShdw blurRad="497915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FRAIS DE GESTION</a:t>
            </a:r>
          </a:p>
          <a:p>
            <a:pPr algn="ctr"/>
            <a:endParaRPr lang="fr-FR" sz="1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sz="2800" b="1" dirty="0">
                <a:solidFill>
                  <a:schemeClr val="accent4">
                    <a:lumMod val="50000"/>
                  </a:schemeClr>
                </a:solidFill>
              </a:rPr>
              <a:t>1% - 2% </a:t>
            </a:r>
          </a:p>
          <a:p>
            <a:pPr algn="ctr"/>
            <a:endParaRPr lang="fr-FR" sz="1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accent4">
                    <a:lumMod val="50000"/>
                  </a:schemeClr>
                </a:solidFill>
              </a:rPr>
              <a:t>Sur la base</a:t>
            </a:r>
          </a:p>
          <a:p>
            <a:pPr algn="ctr"/>
            <a:endParaRPr lang="fr-FR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>
                    <a:lumMod val="50000"/>
                  </a:schemeClr>
                </a:solidFill>
              </a:rPr>
              <a:t>de la NAV (valorisation)</a:t>
            </a:r>
          </a:p>
          <a:p>
            <a:pPr lvl="1"/>
            <a:endParaRPr lang="fr-FR" sz="9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accent4">
                    <a:lumMod val="50000"/>
                  </a:schemeClr>
                </a:solidFill>
              </a:rPr>
              <a:t>Ou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900" dirty="0">
              <a:solidFill>
                <a:schemeClr val="accent4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4">
                    <a:lumMod val="50000"/>
                  </a:schemeClr>
                </a:solidFill>
              </a:rPr>
              <a:t>du capital engagé  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712B734-7E74-373B-BBA9-D6B4055939CD}"/>
              </a:ext>
            </a:extLst>
          </p:cNvPr>
          <p:cNvSpPr/>
          <p:nvPr/>
        </p:nvSpPr>
        <p:spPr>
          <a:xfrm>
            <a:off x="6875403" y="2427473"/>
            <a:ext cx="4500443" cy="3330391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38100">
            <a:noFill/>
          </a:ln>
          <a:effectLst>
            <a:outerShdw blurRad="497915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CARRIED INTERESTS</a:t>
            </a:r>
          </a:p>
          <a:p>
            <a:pPr algn="ctr"/>
            <a:endParaRPr lang="fr-FR" sz="9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i="1" dirty="0">
                <a:solidFill>
                  <a:schemeClr val="accent4">
                    <a:lumMod val="50000"/>
                  </a:schemeClr>
                </a:solidFill>
              </a:rPr>
              <a:t>Partage de la plus-value réalisée au-delà d'un certain seuil</a:t>
            </a:r>
          </a:p>
          <a:p>
            <a:pPr algn="ctr"/>
            <a:endParaRPr lang="fr-FR" sz="9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dirty="0" err="1">
                <a:solidFill>
                  <a:schemeClr val="accent4">
                    <a:lumMod val="50000"/>
                  </a:schemeClr>
                </a:solidFill>
              </a:rPr>
              <a:t>Carried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50000"/>
                  </a:schemeClr>
                </a:solidFill>
              </a:rPr>
              <a:t>interest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 20% </a:t>
            </a:r>
          </a:p>
          <a:p>
            <a:pPr algn="ctr"/>
            <a:endParaRPr lang="fr-FR" sz="7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dirty="0" err="1">
                <a:solidFill>
                  <a:schemeClr val="accent4">
                    <a:lumMod val="50000"/>
                  </a:schemeClr>
                </a:solidFill>
              </a:rPr>
              <a:t>Hurdle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 rate </a:t>
            </a:r>
          </a:p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8%</a:t>
            </a:r>
          </a:p>
          <a:p>
            <a:pPr algn="ctr"/>
            <a:endParaRPr lang="fr-FR" sz="7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Catch up </a:t>
            </a:r>
          </a:p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20/80</a:t>
            </a:r>
          </a:p>
        </p:txBody>
      </p:sp>
    </p:spTree>
    <p:extLst>
      <p:ext uri="{BB962C8B-B14F-4D97-AF65-F5344CB8AC3E}">
        <p14:creationId xmlns:p14="http://schemas.microsoft.com/office/powerpoint/2010/main" val="1243455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défis et enjeux actuels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784F558-4A7C-C47F-10E5-51117B9D03D4}"/>
              </a:ext>
            </a:extLst>
          </p:cNvPr>
          <p:cNvSpPr/>
          <p:nvPr/>
        </p:nvSpPr>
        <p:spPr>
          <a:xfrm>
            <a:off x="521208" y="3013259"/>
            <a:ext cx="3330971" cy="2373129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38100">
            <a:noFill/>
          </a:ln>
          <a:effectLst>
            <a:outerShdw blurRad="497915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ENVIRONNEMENT DE TAUX D'INTÉRÊT ÉLEVÉS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EAFFF66-D8AA-4675-EB34-781B7D72188E}"/>
              </a:ext>
            </a:extLst>
          </p:cNvPr>
          <p:cNvSpPr/>
          <p:nvPr/>
        </p:nvSpPr>
        <p:spPr>
          <a:xfrm>
            <a:off x="4430514" y="3013259"/>
            <a:ext cx="3330971" cy="2373129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38100">
            <a:noFill/>
          </a:ln>
          <a:effectLst>
            <a:outerShdw blurRad="497915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INTÉGRATION DES CRITÈRES ESG ET D'IMPACT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A53BF00-8CE7-AE1D-34BE-EF57504B9347}"/>
              </a:ext>
            </a:extLst>
          </p:cNvPr>
          <p:cNvSpPr/>
          <p:nvPr/>
        </p:nvSpPr>
        <p:spPr>
          <a:xfrm>
            <a:off x="8339821" y="3013259"/>
            <a:ext cx="3330971" cy="2373129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38100">
            <a:noFill/>
          </a:ln>
          <a:effectLst>
            <a:outerShdw blurRad="497915" sx="109000" sy="10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DÉMOCRATISATION ET L'ACCÈS ÉLARGI AU PRIVATE EQUITY</a:t>
            </a:r>
          </a:p>
        </p:txBody>
      </p:sp>
    </p:spTree>
    <p:extLst>
      <p:ext uri="{BB962C8B-B14F-4D97-AF65-F5344CB8AC3E}">
        <p14:creationId xmlns:p14="http://schemas.microsoft.com/office/powerpoint/2010/main" val="902576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02E35-1CAC-604A-B4D8-8DABA59B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Etude de cas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D725D62-CBEC-E638-EB3D-5DA671B8655E}"/>
              </a:ext>
            </a:extLst>
          </p:cNvPr>
          <p:cNvGrpSpPr/>
          <p:nvPr/>
        </p:nvGrpSpPr>
        <p:grpSpPr>
          <a:xfrm>
            <a:off x="565450" y="2069650"/>
            <a:ext cx="5599289" cy="703124"/>
            <a:chOff x="732028" y="2225342"/>
            <a:chExt cx="4356166" cy="703124"/>
          </a:xfrm>
        </p:grpSpPr>
        <p:sp>
          <p:nvSpPr>
            <p:cNvPr id="5" name="Flèche vers la droite 4">
              <a:extLst>
                <a:ext uri="{FF2B5EF4-FFF2-40B4-BE49-F238E27FC236}">
                  <a16:creationId xmlns:a16="http://schemas.microsoft.com/office/drawing/2014/main" id="{C0EAA596-6BED-6F43-0921-CC23F977C4EC}"/>
                </a:ext>
              </a:extLst>
            </p:cNvPr>
            <p:cNvSpPr/>
            <p:nvPr/>
          </p:nvSpPr>
          <p:spPr>
            <a:xfrm>
              <a:off x="1562246" y="2225342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DÉFINIR UNE STAGÉGIE D’INVESTISSEMENT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82CF705-44FC-A97F-B310-073973903DD9}"/>
                </a:ext>
              </a:extLst>
            </p:cNvPr>
            <p:cNvSpPr txBox="1"/>
            <p:nvPr/>
          </p:nvSpPr>
          <p:spPr>
            <a:xfrm>
              <a:off x="732028" y="2392238"/>
              <a:ext cx="309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1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9BAF3B29-2316-86CF-1766-4EE47852851E}"/>
                </a:ext>
              </a:extLst>
            </p:cNvPr>
            <p:cNvCxnSpPr/>
            <p:nvPr/>
          </p:nvCxnSpPr>
          <p:spPr>
            <a:xfrm>
              <a:off x="1323877" y="2380312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62E8A23-2E3D-882B-4560-E062C97C0CC6}"/>
              </a:ext>
            </a:extLst>
          </p:cNvPr>
          <p:cNvGrpSpPr/>
          <p:nvPr/>
        </p:nvGrpSpPr>
        <p:grpSpPr>
          <a:xfrm>
            <a:off x="6077600" y="5410716"/>
            <a:ext cx="5599288" cy="703124"/>
            <a:chOff x="732028" y="4844540"/>
            <a:chExt cx="4356165" cy="703124"/>
          </a:xfrm>
        </p:grpSpPr>
        <p:sp>
          <p:nvSpPr>
            <p:cNvPr id="13" name="Flèche vers la droite 12">
              <a:extLst>
                <a:ext uri="{FF2B5EF4-FFF2-40B4-BE49-F238E27FC236}">
                  <a16:creationId xmlns:a16="http://schemas.microsoft.com/office/drawing/2014/main" id="{F6570C25-A438-A556-8CBE-FBE5DAEC05AB}"/>
                </a:ext>
              </a:extLst>
            </p:cNvPr>
            <p:cNvSpPr/>
            <p:nvPr/>
          </p:nvSpPr>
          <p:spPr>
            <a:xfrm>
              <a:off x="1562245" y="4844540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MATÉRIALISER LA CRÉATION DE VALEUR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2215821-E1EB-7783-9FB8-57F9827E6A99}"/>
                </a:ext>
              </a:extLst>
            </p:cNvPr>
            <p:cNvSpPr txBox="1"/>
            <p:nvPr/>
          </p:nvSpPr>
          <p:spPr>
            <a:xfrm>
              <a:off x="732028" y="4976813"/>
              <a:ext cx="309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4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765643F1-F54F-E4D4-AADF-14F86C57A35B}"/>
                </a:ext>
              </a:extLst>
            </p:cNvPr>
            <p:cNvCxnSpPr/>
            <p:nvPr/>
          </p:nvCxnSpPr>
          <p:spPr>
            <a:xfrm>
              <a:off x="1323877" y="4973830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AF285D7-A8A7-87A3-1F68-1E240C8E31B3}"/>
              </a:ext>
            </a:extLst>
          </p:cNvPr>
          <p:cNvGrpSpPr/>
          <p:nvPr/>
        </p:nvGrpSpPr>
        <p:grpSpPr>
          <a:xfrm>
            <a:off x="4026375" y="4297028"/>
            <a:ext cx="5599289" cy="703124"/>
            <a:chOff x="732028" y="3971474"/>
            <a:chExt cx="4356166" cy="703124"/>
          </a:xfrm>
        </p:grpSpPr>
        <p:sp>
          <p:nvSpPr>
            <p:cNvPr id="17" name="Flèche vers la droite 16">
              <a:extLst>
                <a:ext uri="{FF2B5EF4-FFF2-40B4-BE49-F238E27FC236}">
                  <a16:creationId xmlns:a16="http://schemas.microsoft.com/office/drawing/2014/main" id="{ED257803-3AA2-2E37-42B2-CAAC88BFC67A}"/>
                </a:ext>
              </a:extLst>
            </p:cNvPr>
            <p:cNvSpPr/>
            <p:nvPr/>
          </p:nvSpPr>
          <p:spPr>
            <a:xfrm>
              <a:off x="1562246" y="3971474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CRÉER DE LA VALEUR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E533F49-4458-B965-B0CB-0D8AC74CB283}"/>
                </a:ext>
              </a:extLst>
            </p:cNvPr>
            <p:cNvSpPr txBox="1"/>
            <p:nvPr/>
          </p:nvSpPr>
          <p:spPr>
            <a:xfrm>
              <a:off x="732028" y="4115288"/>
              <a:ext cx="3092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3</a:t>
              </a:r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1714B6A7-DCA7-1EE0-629A-6246680C4B58}"/>
                </a:ext>
              </a:extLst>
            </p:cNvPr>
            <p:cNvCxnSpPr/>
            <p:nvPr/>
          </p:nvCxnSpPr>
          <p:spPr>
            <a:xfrm>
              <a:off x="1323877" y="4109324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BD669027-5A65-01A9-120D-9F369B0BAE71}"/>
              </a:ext>
            </a:extLst>
          </p:cNvPr>
          <p:cNvGrpSpPr/>
          <p:nvPr/>
        </p:nvGrpSpPr>
        <p:grpSpPr>
          <a:xfrm>
            <a:off x="2379201" y="3183339"/>
            <a:ext cx="5599289" cy="703124"/>
            <a:chOff x="732028" y="3098408"/>
            <a:chExt cx="4356166" cy="703124"/>
          </a:xfrm>
        </p:grpSpPr>
        <p:sp>
          <p:nvSpPr>
            <p:cNvPr id="21" name="Flèche vers la droite 20">
              <a:extLst>
                <a:ext uri="{FF2B5EF4-FFF2-40B4-BE49-F238E27FC236}">
                  <a16:creationId xmlns:a16="http://schemas.microsoft.com/office/drawing/2014/main" id="{A0607FD8-5A25-172F-39D1-90D623A819A4}"/>
                </a:ext>
              </a:extLst>
            </p:cNvPr>
            <p:cNvSpPr/>
            <p:nvPr/>
          </p:nvSpPr>
          <p:spPr>
            <a:xfrm>
              <a:off x="1562246" y="3098408"/>
              <a:ext cx="3525948" cy="703124"/>
            </a:xfrm>
            <a:prstGeom prst="rightArrow">
              <a:avLst>
                <a:gd name="adj1" fmla="val 10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accent4">
                      <a:lumMod val="50000"/>
                    </a:schemeClr>
                  </a:solidFill>
                </a:rPr>
                <a:t>IDENTIFIER UNE OPPORTUNITÉ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D24BFE46-D229-F084-3921-0177EC3B4CE1}"/>
                </a:ext>
              </a:extLst>
            </p:cNvPr>
            <p:cNvSpPr txBox="1"/>
            <p:nvPr/>
          </p:nvSpPr>
          <p:spPr>
            <a:xfrm>
              <a:off x="732028" y="3253763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4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E3DEC8BF-C2A5-F8BE-48A0-59CACDDB59AF}"/>
                </a:ext>
              </a:extLst>
            </p:cNvPr>
            <p:cNvCxnSpPr/>
            <p:nvPr/>
          </p:nvCxnSpPr>
          <p:spPr>
            <a:xfrm>
              <a:off x="1323877" y="3244818"/>
              <a:ext cx="0" cy="412455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31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Vidéo 3" descr="Vision de bâtiments de bureaux et le ciel">
            <a:extLst>
              <a:ext uri="{FF2B5EF4-FFF2-40B4-BE49-F238E27FC236}">
                <a16:creationId xmlns:a16="http://schemas.microsoft.com/office/drawing/2014/main" id="{F15210A6-1F8A-F353-5B6E-57FCBC450D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FAE947-7211-4722-9026-8E874A8AD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944761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91B535-CA5A-5DCB-B02A-258DED0E8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5729" y="1622939"/>
            <a:ext cx="5494909" cy="3612122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fr-FR" sz="5000" dirty="0">
                <a:solidFill>
                  <a:srgbClr val="FFFFFF"/>
                </a:solidFill>
              </a:rPr>
              <a:t>MERCI POUR VOTRE ÉCOUTE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AB9630-8B20-C33A-C6BB-3ACF593AE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273" y="945687"/>
            <a:ext cx="5714366" cy="1074391"/>
          </a:xfrm>
        </p:spPr>
        <p:txBody>
          <a:bodyPr anchor="t">
            <a:normAutofit/>
          </a:bodyPr>
          <a:lstStyle/>
          <a:p>
            <a:pPr algn="r"/>
            <a:r>
              <a:rPr lang="fr-FR" sz="2000" dirty="0"/>
              <a:t>Voyage au cœur d’un fonds de </a:t>
            </a:r>
            <a:r>
              <a:rPr lang="fr-FR" sz="2000" dirty="0" err="1"/>
              <a:t>Private</a:t>
            </a:r>
            <a:r>
              <a:rPr lang="fr-FR" sz="2000" dirty="0"/>
              <a:t> </a:t>
            </a:r>
            <a:r>
              <a:rPr lang="fr-FR" sz="2000" dirty="0" err="1"/>
              <a:t>Equity</a:t>
            </a:r>
            <a:endParaRPr lang="fr-FR" sz="2000" i="1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53E504-CE7A-45E8-9030-0BFDACF83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8532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7A51CAE-0FEC-AB49-7192-2F365E80A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001" y="4890943"/>
            <a:ext cx="3482714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exstone Partners | LinkedIn">
            <a:extLst>
              <a:ext uri="{FF2B5EF4-FFF2-40B4-BE49-F238E27FC236}">
                <a16:creationId xmlns:a16="http://schemas.microsoft.com/office/drawing/2014/main" id="{6BA22387-0E2D-CE13-58DE-3A9A52F1A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063"/>
          <a:stretch/>
        </p:blipFill>
        <p:spPr bwMode="auto">
          <a:xfrm rot="5400000">
            <a:off x="-385062" y="381000"/>
            <a:ext cx="6858002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F136021-D2BB-370A-8362-B920A018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Investor Relations &amp; Business Development </a:t>
            </a:r>
            <a:br>
              <a:rPr lang="en-US" sz="5400" dirty="0"/>
            </a:br>
            <a:r>
              <a:rPr lang="en-US" sz="5400" dirty="0"/>
              <a:t>at </a:t>
            </a:r>
            <a:r>
              <a:rPr lang="en-US" sz="5400" dirty="0" err="1"/>
              <a:t>Flexstone</a:t>
            </a:r>
            <a:r>
              <a:rPr lang="en-US" sz="5400" dirty="0"/>
              <a:t> Partners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196137-DDE2-D89C-0C25-0D9CD0716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Paris, 03/2024 – 08/2024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BEBCC2-FB57-A655-A64C-A0AFEE87660D}"/>
              </a:ext>
            </a:extLst>
          </p:cNvPr>
          <p:cNvSpPr txBox="1"/>
          <p:nvPr/>
        </p:nvSpPr>
        <p:spPr>
          <a:xfrm>
            <a:off x="6509633" y="1808108"/>
            <a:ext cx="26526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2800" b="1" i="0" cap="all" dirty="0">
                <a:solidFill>
                  <a:srgbClr val="005072"/>
                </a:solidFill>
                <a:effectLst/>
                <a:latin typeface="inherit"/>
              </a:rPr>
              <a:t>$10.3+</a:t>
            </a:r>
            <a:br>
              <a:rPr lang="fr-FR" b="0" i="0" cap="all" dirty="0">
                <a:solidFill>
                  <a:srgbClr val="005072"/>
                </a:solidFill>
                <a:effectLst/>
                <a:latin typeface="inherit"/>
              </a:rPr>
            </a:br>
            <a:r>
              <a:rPr lang="fr-FR" b="0" i="0" cap="all" dirty="0">
                <a:solidFill>
                  <a:srgbClr val="005072"/>
                </a:solidFill>
                <a:effectLst/>
                <a:latin typeface="inherit"/>
              </a:rPr>
              <a:t>billion assets </a:t>
            </a:r>
            <a:r>
              <a:rPr lang="fr-FR" b="0" i="0" cap="all" dirty="0" err="1">
                <a:solidFill>
                  <a:srgbClr val="005072"/>
                </a:solidFill>
                <a:effectLst/>
                <a:latin typeface="inherit"/>
              </a:rPr>
              <a:t>under</a:t>
            </a:r>
            <a:r>
              <a:rPr lang="fr-FR" b="0" i="0" cap="all" dirty="0">
                <a:solidFill>
                  <a:srgbClr val="005072"/>
                </a:solidFill>
                <a:effectLst/>
                <a:latin typeface="inherit"/>
              </a:rPr>
              <a:t> management and </a:t>
            </a:r>
            <a:r>
              <a:rPr lang="fr-FR" b="0" i="0" cap="all" dirty="0" err="1">
                <a:solidFill>
                  <a:srgbClr val="005072"/>
                </a:solidFill>
                <a:effectLst/>
                <a:latin typeface="inherit"/>
              </a:rPr>
              <a:t>advisory</a:t>
            </a:r>
            <a:endParaRPr lang="fr-FR" b="0" i="0" cap="all" dirty="0">
              <a:solidFill>
                <a:srgbClr val="005072"/>
              </a:solidFill>
              <a:effectLst/>
              <a:latin typeface="inheri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0A3B68C-9FF8-12A3-8544-84A4160527F4}"/>
              </a:ext>
            </a:extLst>
          </p:cNvPr>
          <p:cNvSpPr txBox="1"/>
          <p:nvPr/>
        </p:nvSpPr>
        <p:spPr>
          <a:xfrm>
            <a:off x="9431784" y="1808107"/>
            <a:ext cx="265264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1" i="0" cap="all" dirty="0">
                <a:solidFill>
                  <a:srgbClr val="651F76"/>
                </a:solidFill>
                <a:effectLst/>
                <a:latin typeface="inherit"/>
              </a:rPr>
              <a:t>28+</a:t>
            </a:r>
            <a:br>
              <a:rPr lang="fr-FR" b="0" i="0" cap="all" dirty="0">
                <a:solidFill>
                  <a:srgbClr val="651F76"/>
                </a:solidFill>
                <a:effectLst/>
                <a:latin typeface="inherit"/>
              </a:rPr>
            </a:br>
            <a:r>
              <a:rPr lang="fr-FR" b="0" i="0" cap="all" dirty="0" err="1">
                <a:solidFill>
                  <a:srgbClr val="651F76"/>
                </a:solidFill>
                <a:effectLst/>
                <a:latin typeface="inherit"/>
              </a:rPr>
              <a:t>years</a:t>
            </a:r>
            <a:r>
              <a:rPr lang="fr-FR" b="0" i="0" cap="all" dirty="0">
                <a:solidFill>
                  <a:srgbClr val="651F76"/>
                </a:solidFill>
                <a:effectLst/>
                <a:latin typeface="inherit"/>
              </a:rPr>
              <a:t> of relevant </a:t>
            </a:r>
            <a:r>
              <a:rPr lang="fr-FR" b="0" i="0" cap="all" dirty="0" err="1">
                <a:solidFill>
                  <a:srgbClr val="651F76"/>
                </a:solidFill>
                <a:effectLst/>
                <a:latin typeface="inherit"/>
              </a:rPr>
              <a:t>experience</a:t>
            </a:r>
            <a:r>
              <a:rPr lang="fr-FR" b="0" i="0" cap="all" dirty="0">
                <a:solidFill>
                  <a:srgbClr val="651F76"/>
                </a:solidFill>
                <a:effectLst/>
                <a:latin typeface="inherit"/>
              </a:rPr>
              <a:t> in </a:t>
            </a:r>
            <a:r>
              <a:rPr lang="fr-FR" b="0" i="0" cap="all" dirty="0" err="1">
                <a:solidFill>
                  <a:srgbClr val="651F76"/>
                </a:solidFill>
                <a:effectLst/>
                <a:latin typeface="inherit"/>
              </a:rPr>
              <a:t>private</a:t>
            </a:r>
            <a:r>
              <a:rPr lang="fr-FR" b="0" i="0" cap="all" dirty="0">
                <a:solidFill>
                  <a:srgbClr val="651F76"/>
                </a:solidFill>
                <a:effectLst/>
                <a:latin typeface="inherit"/>
              </a:rPr>
              <a:t> </a:t>
            </a:r>
            <a:r>
              <a:rPr lang="fr-FR" b="0" i="0" cap="all" dirty="0" err="1">
                <a:solidFill>
                  <a:srgbClr val="651F76"/>
                </a:solidFill>
                <a:effectLst/>
                <a:latin typeface="inherit"/>
              </a:rPr>
              <a:t>markets</a:t>
            </a:r>
            <a:endParaRPr lang="fr-FR" b="0" i="0" cap="all" dirty="0">
              <a:solidFill>
                <a:srgbClr val="651F76"/>
              </a:solidFill>
              <a:effectLst/>
              <a:latin typeface="inheri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2241B4-123C-AC8D-C445-925426289CCB}"/>
              </a:ext>
            </a:extLst>
          </p:cNvPr>
          <p:cNvSpPr txBox="1"/>
          <p:nvPr/>
        </p:nvSpPr>
        <p:spPr>
          <a:xfrm>
            <a:off x="9429830" y="3467737"/>
            <a:ext cx="26526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1" i="0" cap="all" dirty="0">
                <a:solidFill>
                  <a:srgbClr val="828A8F"/>
                </a:solidFill>
                <a:effectLst/>
                <a:latin typeface="inherit"/>
              </a:rPr>
              <a:t>55+</a:t>
            </a:r>
            <a:b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</a:br>
            <a:r>
              <a:rPr lang="fr-FR" b="0" i="0" cap="all" dirty="0" err="1">
                <a:solidFill>
                  <a:srgbClr val="828A8F"/>
                </a:solidFill>
                <a:effectLst/>
                <a:latin typeface="inherit"/>
              </a:rPr>
              <a:t>private</a:t>
            </a:r>
            <a: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  <a:t> </a:t>
            </a:r>
            <a:r>
              <a:rPr lang="fr-FR" b="0" i="0" cap="all" dirty="0" err="1">
                <a:solidFill>
                  <a:srgbClr val="828A8F"/>
                </a:solidFill>
                <a:effectLst/>
                <a:latin typeface="inherit"/>
              </a:rPr>
              <a:t>investments</a:t>
            </a:r>
            <a: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  <a:t> </a:t>
            </a:r>
            <a:r>
              <a:rPr lang="fr-FR" b="0" i="0" cap="all" dirty="0" err="1">
                <a:solidFill>
                  <a:srgbClr val="828A8F"/>
                </a:solidFill>
                <a:effectLst/>
                <a:latin typeface="inherit"/>
              </a:rPr>
              <a:t>professionals</a:t>
            </a:r>
            <a:endParaRPr lang="fr-FR" b="0" i="0" cap="all" dirty="0">
              <a:solidFill>
                <a:srgbClr val="828A8F"/>
              </a:solidFill>
              <a:effectLst/>
              <a:latin typeface="inheri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240330-D0B7-DDD2-350E-77CC43553BD1}"/>
              </a:ext>
            </a:extLst>
          </p:cNvPr>
          <p:cNvSpPr txBox="1"/>
          <p:nvPr/>
        </p:nvSpPr>
        <p:spPr>
          <a:xfrm>
            <a:off x="6509632" y="5127366"/>
            <a:ext cx="265264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1" i="0" cap="all" dirty="0">
                <a:solidFill>
                  <a:srgbClr val="005072"/>
                </a:solidFill>
                <a:effectLst/>
                <a:latin typeface="inherit"/>
              </a:rPr>
              <a:t>500+</a:t>
            </a:r>
            <a:br>
              <a:rPr lang="fr-FR" b="0" i="0" cap="all" dirty="0">
                <a:solidFill>
                  <a:srgbClr val="005072"/>
                </a:solidFill>
                <a:effectLst/>
                <a:latin typeface="inherit"/>
              </a:rPr>
            </a:br>
            <a:r>
              <a:rPr lang="fr-FR" b="0" i="0" cap="all" dirty="0" err="1">
                <a:solidFill>
                  <a:srgbClr val="005072"/>
                </a:solidFill>
                <a:effectLst/>
                <a:latin typeface="inherit"/>
              </a:rPr>
              <a:t>funds</a:t>
            </a:r>
            <a:r>
              <a:rPr lang="fr-FR" b="0" i="0" cap="all" dirty="0">
                <a:solidFill>
                  <a:srgbClr val="005072"/>
                </a:solidFill>
                <a:effectLst/>
                <a:latin typeface="inherit"/>
              </a:rPr>
              <a:t> in portfolios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35EBBC5-2C1E-0C06-2E96-4C095D147C65}"/>
              </a:ext>
            </a:extLst>
          </p:cNvPr>
          <p:cNvSpPr txBox="1"/>
          <p:nvPr/>
        </p:nvSpPr>
        <p:spPr>
          <a:xfrm>
            <a:off x="9429830" y="5127365"/>
            <a:ext cx="265264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1" i="0" cap="all" dirty="0">
                <a:solidFill>
                  <a:srgbClr val="651F76"/>
                </a:solidFill>
                <a:effectLst/>
                <a:latin typeface="inherit"/>
              </a:rPr>
              <a:t>4,000+</a:t>
            </a:r>
            <a:br>
              <a:rPr lang="fr-FR" b="0" i="0" cap="all" dirty="0">
                <a:solidFill>
                  <a:srgbClr val="651F76"/>
                </a:solidFill>
                <a:effectLst/>
                <a:latin typeface="inherit"/>
              </a:rPr>
            </a:br>
            <a:r>
              <a:rPr lang="fr-FR" b="0" i="0" cap="all" dirty="0">
                <a:solidFill>
                  <a:srgbClr val="651F76"/>
                </a:solidFill>
                <a:effectLst/>
                <a:latin typeface="inherit"/>
              </a:rPr>
              <a:t>Portfolio </a:t>
            </a:r>
            <a:r>
              <a:rPr lang="fr-FR" b="0" i="0" cap="all" dirty="0" err="1">
                <a:solidFill>
                  <a:srgbClr val="651F76"/>
                </a:solidFill>
                <a:effectLst/>
                <a:latin typeface="inherit"/>
              </a:rPr>
              <a:t>Companies</a:t>
            </a:r>
            <a:endParaRPr lang="fr-FR" b="0" i="0" cap="all" dirty="0">
              <a:solidFill>
                <a:srgbClr val="651F76"/>
              </a:solidFill>
              <a:effectLst/>
              <a:latin typeface="inheri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E5C28D6-64D8-DEC2-EBFB-58B6188F7A07}"/>
              </a:ext>
            </a:extLst>
          </p:cNvPr>
          <p:cNvSpPr txBox="1"/>
          <p:nvPr/>
        </p:nvSpPr>
        <p:spPr>
          <a:xfrm>
            <a:off x="6509634" y="3467737"/>
            <a:ext cx="265264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b="1" i="0" cap="all" dirty="0">
                <a:solidFill>
                  <a:srgbClr val="828A8F"/>
                </a:solidFill>
                <a:effectLst/>
                <a:latin typeface="inherit"/>
              </a:rPr>
              <a:t>600+</a:t>
            </a:r>
            <a:b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</a:br>
            <a: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  <a:t>Investment </a:t>
            </a:r>
            <a:r>
              <a:rPr lang="fr-FR" b="0" i="0" cap="all" dirty="0" err="1">
                <a:solidFill>
                  <a:srgbClr val="828A8F"/>
                </a:solidFill>
                <a:effectLst/>
                <a:latin typeface="inherit"/>
              </a:rPr>
              <a:t>opportunities</a:t>
            </a:r>
            <a: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  <a:t> </a:t>
            </a:r>
            <a:r>
              <a:rPr lang="fr-FR" b="0" i="0" cap="all" dirty="0" err="1">
                <a:solidFill>
                  <a:srgbClr val="828A8F"/>
                </a:solidFill>
                <a:effectLst/>
                <a:latin typeface="inherit"/>
              </a:rPr>
              <a:t>assessed</a:t>
            </a:r>
            <a: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  <a:t> </a:t>
            </a:r>
            <a:r>
              <a:rPr lang="fr-FR" b="0" i="0" cap="all" dirty="0" err="1">
                <a:solidFill>
                  <a:srgbClr val="828A8F"/>
                </a:solidFill>
                <a:effectLst/>
                <a:latin typeface="inherit"/>
              </a:rPr>
              <a:t>globally</a:t>
            </a:r>
            <a:r>
              <a:rPr lang="fr-FR" b="0" i="0" cap="all" dirty="0">
                <a:solidFill>
                  <a:srgbClr val="828A8F"/>
                </a:solidFill>
                <a:effectLst/>
                <a:latin typeface="inherit"/>
              </a:rPr>
              <a:t> per </a:t>
            </a:r>
            <a:r>
              <a:rPr lang="fr-FR" b="0" i="0" cap="all" dirty="0" err="1">
                <a:solidFill>
                  <a:srgbClr val="828A8F"/>
                </a:solidFill>
                <a:effectLst/>
                <a:latin typeface="inherit"/>
              </a:rPr>
              <a:t>year</a:t>
            </a:r>
            <a:endParaRPr lang="fr-FR" b="0" i="0" cap="all" dirty="0">
              <a:solidFill>
                <a:srgbClr val="828A8F"/>
              </a:solidFill>
              <a:effectLst/>
              <a:latin typeface="inheri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62BE44B-91C4-B87C-1E6B-3841F043D3BB}"/>
              </a:ext>
            </a:extLst>
          </p:cNvPr>
          <p:cNvSpPr txBox="1"/>
          <p:nvPr/>
        </p:nvSpPr>
        <p:spPr>
          <a:xfrm>
            <a:off x="6509632" y="8563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 err="1">
                <a:solidFill>
                  <a:srgbClr val="005072"/>
                </a:solidFill>
                <a:effectLst/>
                <a:latin typeface="Roboto" panose="02000000000000000000" pitchFamily="2" charset="0"/>
              </a:rPr>
              <a:t>Flexstone</a:t>
            </a:r>
            <a:r>
              <a:rPr lang="fr-FR" b="1" i="0" dirty="0">
                <a:solidFill>
                  <a:srgbClr val="00507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r-FR" b="1" i="0" dirty="0" err="1">
                <a:solidFill>
                  <a:srgbClr val="005072"/>
                </a:solidFill>
                <a:effectLst/>
                <a:latin typeface="Roboto" panose="02000000000000000000" pitchFamily="2" charset="0"/>
              </a:rPr>
              <a:t>Partners</a:t>
            </a:r>
            <a:r>
              <a:rPr lang="fr-FR" b="1" i="0" dirty="0">
                <a:solidFill>
                  <a:srgbClr val="005072"/>
                </a:solidFill>
                <a:effectLst/>
                <a:latin typeface="Roboto" panose="02000000000000000000" pitchFamily="2" charset="0"/>
              </a:rPr>
              <a:t> en chiffres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84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éo 3" descr="Vision de bâtiments de bureaux et le ciel">
            <a:extLst>
              <a:ext uri="{FF2B5EF4-FFF2-40B4-BE49-F238E27FC236}">
                <a16:creationId xmlns:a16="http://schemas.microsoft.com/office/drawing/2014/main" id="{F15210A6-1F8A-F353-5B6E-57FCBC450D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2626F2-4A67-1DFF-CF9C-C5738663C32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1459784" y="821128"/>
            <a:ext cx="9272432" cy="5215743"/>
          </a:xfrm>
          <a:prstGeom prst="rect">
            <a:avLst/>
          </a:prstGeom>
          <a:gradFill>
            <a:gsLst>
              <a:gs pos="46000">
                <a:schemeClr val="bg1">
                  <a:lumMod val="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  <a:effectLst>
            <a:softEdge rad="501638"/>
          </a:effectLst>
        </p:spPr>
      </p:pic>
      <p:sp>
        <p:nvSpPr>
          <p:cNvPr id="10" name="Sous-titre 9">
            <a:extLst>
              <a:ext uri="{FF2B5EF4-FFF2-40B4-BE49-F238E27FC236}">
                <a16:creationId xmlns:a16="http://schemas.microsoft.com/office/drawing/2014/main" id="{894D2230-C0DA-3A34-EDF9-2726A9472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042" y="2729484"/>
            <a:ext cx="7104888" cy="1399032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INTRODUCTION AU PRIVATE EQUITY </a:t>
            </a:r>
          </a:p>
        </p:txBody>
      </p:sp>
    </p:spTree>
    <p:extLst>
      <p:ext uri="{BB962C8B-B14F-4D97-AF65-F5344CB8AC3E}">
        <p14:creationId xmlns:p14="http://schemas.microsoft.com/office/powerpoint/2010/main" val="23058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A2CED-3ACD-9169-FFDD-FAA2ACF1C1DC}"/>
              </a:ext>
            </a:extLst>
          </p:cNvPr>
          <p:cNvSpPr/>
          <p:nvPr/>
        </p:nvSpPr>
        <p:spPr>
          <a:xfrm>
            <a:off x="222568" y="2743200"/>
            <a:ext cx="11746863" cy="391647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F51F77-15C8-FC47-F9A2-AE515AA96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définition du « 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Equity</a:t>
            </a:r>
            <a:r>
              <a:rPr lang="fr-FR" dirty="0"/>
              <a:t> »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E11C6040-1F41-D232-6806-0D1576738725}"/>
              </a:ext>
            </a:extLst>
          </p:cNvPr>
          <p:cNvSpPr txBox="1">
            <a:spLocks/>
          </p:cNvSpPr>
          <p:nvPr/>
        </p:nvSpPr>
        <p:spPr>
          <a:xfrm>
            <a:off x="521208" y="1958296"/>
            <a:ext cx="11149584" cy="7849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i="1" dirty="0"/>
              <a:t>Une </a:t>
            </a:r>
            <a:r>
              <a:rPr lang="fr-FR" sz="2400" b="1" i="1" dirty="0"/>
              <a:t>prise de participation directe</a:t>
            </a:r>
            <a:r>
              <a:rPr lang="fr-FR" sz="2400" i="1" dirty="0"/>
              <a:t> dans une entreprise  </a:t>
            </a:r>
            <a:r>
              <a:rPr lang="fr-FR" sz="2400" b="1" i="1" dirty="0"/>
              <a:t>non cotée en bourse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EA212055-FA6D-36B7-37F7-98FC14B488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567861"/>
              </p:ext>
            </p:extLst>
          </p:nvPr>
        </p:nvGraphicFramePr>
        <p:xfrm>
          <a:off x="4317211" y="3461582"/>
          <a:ext cx="3603965" cy="214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0480399-794A-19E9-1995-5E462AFA2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292561"/>
              </p:ext>
            </p:extLst>
          </p:nvPr>
        </p:nvGraphicFramePr>
        <p:xfrm>
          <a:off x="222569" y="3478296"/>
          <a:ext cx="3642079" cy="214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4805B7F-2A6B-6E0B-7CBE-5F4E11835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02433"/>
              </p:ext>
            </p:extLst>
          </p:nvPr>
        </p:nvGraphicFramePr>
        <p:xfrm>
          <a:off x="8558747" y="3474247"/>
          <a:ext cx="2895668" cy="211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119DA0F9-F0FA-7823-566E-1B0AD3623282}"/>
              </a:ext>
            </a:extLst>
          </p:cNvPr>
          <p:cNvSpPr txBox="1"/>
          <p:nvPr/>
        </p:nvSpPr>
        <p:spPr>
          <a:xfrm>
            <a:off x="721022" y="5703720"/>
            <a:ext cx="27700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Des entreprises dans le monde sont non-</a:t>
            </a:r>
            <a:r>
              <a:rPr lang="fr-FR" i="1" dirty="0" err="1"/>
              <a:t>côtées</a:t>
            </a:r>
            <a:r>
              <a:rPr lang="fr-FR" i="1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2F9C94-A457-8747-00BA-27272C80FC91}"/>
              </a:ext>
            </a:extLst>
          </p:cNvPr>
          <p:cNvSpPr txBox="1"/>
          <p:nvPr/>
        </p:nvSpPr>
        <p:spPr>
          <a:xfrm>
            <a:off x="1378924" y="4297787"/>
            <a:ext cx="13508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99%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116EC2D-DFF1-91C0-7498-F163B0C5F880}"/>
              </a:ext>
            </a:extLst>
          </p:cNvPr>
          <p:cNvSpPr txBox="1"/>
          <p:nvPr/>
        </p:nvSpPr>
        <p:spPr>
          <a:xfrm>
            <a:off x="4710981" y="5703720"/>
            <a:ext cx="27700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Du PIB mondial est généré par le non-côté </a:t>
            </a:r>
            <a:endParaRPr lang="fr-FR" b="1" i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CE7D94-A8E7-2687-5E5B-619D3DF6176A}"/>
              </a:ext>
            </a:extLst>
          </p:cNvPr>
          <p:cNvSpPr txBox="1"/>
          <p:nvPr/>
        </p:nvSpPr>
        <p:spPr>
          <a:xfrm>
            <a:off x="5100988" y="4082344"/>
            <a:ext cx="20411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60% -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70%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1140896-B711-3D08-CC76-29C0EF555E75}"/>
              </a:ext>
            </a:extLst>
          </p:cNvPr>
          <p:cNvSpPr txBox="1"/>
          <p:nvPr/>
        </p:nvSpPr>
        <p:spPr>
          <a:xfrm>
            <a:off x="8281518" y="5703720"/>
            <a:ext cx="35172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De la main d’œuvre mondiale employée dans le non-côté</a:t>
            </a:r>
            <a:endParaRPr lang="fr-FR" b="1" i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A0609B2-3BE9-2F96-8AB7-3681E0538D97}"/>
              </a:ext>
            </a:extLst>
          </p:cNvPr>
          <p:cNvSpPr txBox="1"/>
          <p:nvPr/>
        </p:nvSpPr>
        <p:spPr>
          <a:xfrm>
            <a:off x="9003205" y="4082344"/>
            <a:ext cx="20411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70% - 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75% 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BC717824-7913-6C01-604E-4938E6BACA94}"/>
              </a:ext>
            </a:extLst>
          </p:cNvPr>
          <p:cNvSpPr/>
          <p:nvPr/>
        </p:nvSpPr>
        <p:spPr>
          <a:xfrm>
            <a:off x="7991806" y="1993513"/>
            <a:ext cx="3064897" cy="46320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3C1301-9EA5-64F8-CD57-C96217E33C03}"/>
              </a:ext>
            </a:extLst>
          </p:cNvPr>
          <p:cNvSpPr txBox="1"/>
          <p:nvPr/>
        </p:nvSpPr>
        <p:spPr>
          <a:xfrm>
            <a:off x="368650" y="2889381"/>
            <a:ext cx="11454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i="1" dirty="0"/>
              <a:t>Un géant silencieux qui façonne </a:t>
            </a:r>
            <a:r>
              <a:rPr lang="fr-FR" sz="2000" b="1" i="1" dirty="0"/>
              <a:t>l'économie réelle</a:t>
            </a:r>
            <a:r>
              <a:rPr lang="fr-FR" sz="2000" i="1" dirty="0"/>
              <a:t>, nourrit </a:t>
            </a:r>
            <a:r>
              <a:rPr lang="fr-FR" sz="2000" b="1" i="1" dirty="0"/>
              <a:t>l'emploi </a:t>
            </a:r>
            <a:r>
              <a:rPr lang="fr-FR" sz="2000" i="1" dirty="0"/>
              <a:t>et cultive </a:t>
            </a:r>
            <a:r>
              <a:rPr lang="fr-FR" sz="2000" b="1" i="1" dirty="0"/>
              <a:t>l'innovation </a:t>
            </a:r>
            <a:r>
              <a:rPr lang="fr-FR" sz="2000" i="1" dirty="0"/>
              <a:t>de demain.</a:t>
            </a:r>
            <a:endParaRPr lang="fr-FR" sz="2000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44D45BB-7213-1A7B-DD6B-A26020FB080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9524255" y="2456717"/>
            <a:ext cx="0" cy="301752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63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E8A94-1EE5-DBC6-5AD4-07FB92F7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marché du « 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Equity</a:t>
            </a:r>
            <a:r>
              <a:rPr lang="fr-FR" dirty="0"/>
              <a:t>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0B4D10B-157D-01A4-CF84-42FBFE980C2F}"/>
              </a:ext>
            </a:extLst>
          </p:cNvPr>
          <p:cNvSpPr txBox="1"/>
          <p:nvPr/>
        </p:nvSpPr>
        <p:spPr>
          <a:xfrm>
            <a:off x="517638" y="2026339"/>
            <a:ext cx="41952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$ 14 500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milliards</a:t>
            </a:r>
            <a:endParaRPr lang="fr-FR" sz="20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d’actifs sous gestion à l’échelle mondiale en T2 2023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478D29-E5F9-E844-2A80-8FD3BAC8E80D}"/>
              </a:ext>
            </a:extLst>
          </p:cNvPr>
          <p:cNvSpPr txBox="1"/>
          <p:nvPr/>
        </p:nvSpPr>
        <p:spPr>
          <a:xfrm>
            <a:off x="517638" y="3404385"/>
            <a:ext cx="419523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20%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de croissance annuelle 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pour les entreprises accompagnées par le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Private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5BA816D-E09A-3668-44B6-1D201C734B42}"/>
              </a:ext>
            </a:extLst>
          </p:cNvPr>
          <p:cNvSpPr txBox="1"/>
          <p:nvPr/>
        </p:nvSpPr>
        <p:spPr>
          <a:xfrm>
            <a:off x="517638" y="4782430"/>
            <a:ext cx="41952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+ 2,5x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d'emplois créés </a:t>
            </a:r>
          </a:p>
          <a:p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dans les entreprises soutenues par le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Private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Equity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(vs entreprises semblables)</a:t>
            </a:r>
            <a:endParaRPr lang="fr-FR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CB586850-D2C4-2A7D-E81C-24D4D77D0B53}"/>
              </a:ext>
            </a:extLst>
          </p:cNvPr>
          <p:cNvSpPr txBox="1">
            <a:spLocks/>
          </p:cNvSpPr>
          <p:nvPr/>
        </p:nvSpPr>
        <p:spPr>
          <a:xfrm>
            <a:off x="5409474" y="2026339"/>
            <a:ext cx="6312930" cy="7849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Global asset </a:t>
            </a:r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under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management by asset type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DFDFFC-3923-7525-1A5A-23792F54F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r="10666"/>
          <a:stretch/>
        </p:blipFill>
        <p:spPr bwMode="auto">
          <a:xfrm>
            <a:off x="5498429" y="2555032"/>
            <a:ext cx="6175934" cy="37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ADB1BA-F1FC-EAA0-2492-016B15E44C76}"/>
              </a:ext>
            </a:extLst>
          </p:cNvPr>
          <p:cNvCxnSpPr/>
          <p:nvPr/>
        </p:nvCxnSpPr>
        <p:spPr>
          <a:xfrm>
            <a:off x="5004418" y="2026339"/>
            <a:ext cx="0" cy="4507946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4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E8A94-1EE5-DBC6-5AD4-07FB92F7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L’histoire du « </a:t>
            </a:r>
            <a:r>
              <a:rPr lang="fr-FR" dirty="0" err="1"/>
              <a:t>Private</a:t>
            </a:r>
            <a:r>
              <a:rPr lang="fr-FR" dirty="0"/>
              <a:t> </a:t>
            </a:r>
            <a:r>
              <a:rPr lang="fr-FR" dirty="0" err="1"/>
              <a:t>Equity</a:t>
            </a:r>
            <a:r>
              <a:rPr lang="fr-FR" dirty="0"/>
              <a:t> 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9DD41E-1DC9-2984-FE81-C81C22F66958}"/>
              </a:ext>
            </a:extLst>
          </p:cNvPr>
          <p:cNvSpPr/>
          <p:nvPr/>
        </p:nvSpPr>
        <p:spPr>
          <a:xfrm>
            <a:off x="515113" y="1992984"/>
            <a:ext cx="11155680" cy="25960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763E217-ACD2-89EB-338D-CC73A615E657}"/>
              </a:ext>
            </a:extLst>
          </p:cNvPr>
          <p:cNvSpPr/>
          <p:nvPr/>
        </p:nvSpPr>
        <p:spPr>
          <a:xfrm>
            <a:off x="618132" y="5038959"/>
            <a:ext cx="2546898" cy="1068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1"/>
                </a:solidFill>
              </a:rPr>
              <a:t>L'émergence du modèle actuel (1970-1990)</a:t>
            </a:r>
            <a:endParaRPr lang="fr-FR" i="1" dirty="0">
              <a:solidFill>
                <a:schemeClr val="accent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0C12750-426B-9279-A9FF-04B639B40B55}"/>
              </a:ext>
            </a:extLst>
          </p:cNvPr>
          <p:cNvSpPr/>
          <p:nvPr/>
        </p:nvSpPr>
        <p:spPr>
          <a:xfrm>
            <a:off x="3441799" y="5038959"/>
            <a:ext cx="2546899" cy="10686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Professionnalisation et mondialisation (1990-2007)</a:t>
            </a:r>
            <a:endParaRPr lang="fr-F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3B42CF4-F038-D1CE-27D9-0A2FE97E3C5D}"/>
              </a:ext>
            </a:extLst>
          </p:cNvPr>
          <p:cNvSpPr/>
          <p:nvPr/>
        </p:nvSpPr>
        <p:spPr>
          <a:xfrm>
            <a:off x="6265466" y="5038959"/>
            <a:ext cx="2546899" cy="1068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4"/>
                </a:solidFill>
              </a:rPr>
              <a:t>L'âge d'or du PE (2008-2020)</a:t>
            </a:r>
            <a:endParaRPr lang="fr-FR" i="1" dirty="0">
              <a:solidFill>
                <a:schemeClr val="accent4"/>
              </a:solidFill>
            </a:endParaRPr>
          </a:p>
        </p:txBody>
      </p:sp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C5C04B56-89C7-06C9-D624-2DB22F47641D}"/>
              </a:ext>
            </a:extLst>
          </p:cNvPr>
          <p:cNvSpPr/>
          <p:nvPr/>
        </p:nvSpPr>
        <p:spPr>
          <a:xfrm>
            <a:off x="894944" y="3233527"/>
            <a:ext cx="10514730" cy="484632"/>
          </a:xfrm>
          <a:prstGeom prst="rightArrow">
            <a:avLst>
              <a:gd name="adj1" fmla="val 27525"/>
              <a:gd name="adj2" fmla="val 441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E28722C-2FD7-D5EE-087F-6DC939104BE6}"/>
              </a:ext>
            </a:extLst>
          </p:cNvPr>
          <p:cNvCxnSpPr>
            <a:cxnSpLocks/>
          </p:cNvCxnSpPr>
          <p:nvPr/>
        </p:nvCxnSpPr>
        <p:spPr>
          <a:xfrm>
            <a:off x="1273207" y="2717165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CD7A69C-3D91-CDE0-65E0-AE2E9A1CC765}"/>
              </a:ext>
            </a:extLst>
          </p:cNvPr>
          <p:cNvSpPr txBox="1"/>
          <p:nvPr/>
        </p:nvSpPr>
        <p:spPr>
          <a:xfrm>
            <a:off x="1320909" y="2750966"/>
            <a:ext cx="197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Première acquisition avec effet de levier (LBO)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77E6CF-2115-8D0D-8C70-2598E4A5DAB7}"/>
              </a:ext>
            </a:extLst>
          </p:cNvPr>
          <p:cNvSpPr txBox="1"/>
          <p:nvPr/>
        </p:nvSpPr>
        <p:spPr>
          <a:xfrm>
            <a:off x="5555799" y="2066258"/>
            <a:ext cx="1074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/>
              <a:t>TIMELINE</a:t>
            </a:r>
            <a:endParaRPr lang="fr-FR" sz="160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5EA9845-7611-CA59-7BE8-A7D572EBA2C3}"/>
              </a:ext>
            </a:extLst>
          </p:cNvPr>
          <p:cNvCxnSpPr/>
          <p:nvPr/>
        </p:nvCxnSpPr>
        <p:spPr>
          <a:xfrm>
            <a:off x="6436445" y="2717165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C5C9E4B-A2D6-695B-D232-6178F1F4E3A9}"/>
              </a:ext>
            </a:extLst>
          </p:cNvPr>
          <p:cNvSpPr txBox="1"/>
          <p:nvPr/>
        </p:nvSpPr>
        <p:spPr>
          <a:xfrm>
            <a:off x="6484146" y="2655716"/>
            <a:ext cx="288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L'effet des taux bas</a:t>
            </a:r>
          </a:p>
          <a:p>
            <a:r>
              <a:rPr lang="fr-FR" sz="1200" dirty="0"/>
              <a:t>Explosion des actifs sous gestion</a:t>
            </a:r>
          </a:p>
          <a:p>
            <a:r>
              <a:rPr lang="fr-FR" sz="1200" dirty="0"/>
              <a:t>Diversification des stratégies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EB8809B-0D9D-C5E0-316B-804B40498CF3}"/>
              </a:ext>
            </a:extLst>
          </p:cNvPr>
          <p:cNvSpPr txBox="1"/>
          <p:nvPr/>
        </p:nvSpPr>
        <p:spPr>
          <a:xfrm>
            <a:off x="1025634" y="2418043"/>
            <a:ext cx="197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1979</a:t>
            </a:r>
            <a:endParaRPr lang="fr-FR" sz="1200" dirty="0"/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C6BDD52-6BE8-E287-A8F4-C5D81E2E5776}"/>
              </a:ext>
            </a:extLst>
          </p:cNvPr>
          <p:cNvCxnSpPr>
            <a:cxnSpLocks/>
          </p:cNvCxnSpPr>
          <p:nvPr/>
        </p:nvCxnSpPr>
        <p:spPr>
          <a:xfrm>
            <a:off x="1149382" y="3682326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0E7872E9-3DFA-E8F7-73AE-A9200152165D}"/>
              </a:ext>
            </a:extLst>
          </p:cNvPr>
          <p:cNvSpPr txBox="1"/>
          <p:nvPr/>
        </p:nvSpPr>
        <p:spPr>
          <a:xfrm>
            <a:off x="1197084" y="3716127"/>
            <a:ext cx="217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Les fonds de pension peuvent investir en PE</a:t>
            </a:r>
            <a:endParaRPr lang="fr-FR" sz="12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442F6A8-0B69-6FD4-09F0-C123A5A954CE}"/>
              </a:ext>
            </a:extLst>
          </p:cNvPr>
          <p:cNvSpPr txBox="1"/>
          <p:nvPr/>
        </p:nvSpPr>
        <p:spPr>
          <a:xfrm>
            <a:off x="882759" y="4225554"/>
            <a:ext cx="197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1978</a:t>
            </a:r>
            <a:endParaRPr lang="fr-FR" sz="1200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35E70D1C-184D-7E49-3D51-B17F0E7DBD47}"/>
              </a:ext>
            </a:extLst>
          </p:cNvPr>
          <p:cNvCxnSpPr>
            <a:cxnSpLocks/>
          </p:cNvCxnSpPr>
          <p:nvPr/>
        </p:nvCxnSpPr>
        <p:spPr>
          <a:xfrm>
            <a:off x="3489787" y="2717165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9980E6EA-19F5-859D-3E23-B54388EE9F8C}"/>
              </a:ext>
            </a:extLst>
          </p:cNvPr>
          <p:cNvSpPr txBox="1"/>
          <p:nvPr/>
        </p:nvSpPr>
        <p:spPr>
          <a:xfrm>
            <a:off x="3537489" y="2655716"/>
            <a:ext cx="1977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Expansion internationale</a:t>
            </a:r>
          </a:p>
          <a:p>
            <a:r>
              <a:rPr lang="fr-FR" sz="1200" i="1" dirty="0"/>
              <a:t>Spécialisation</a:t>
            </a:r>
          </a:p>
          <a:p>
            <a:r>
              <a:rPr lang="fr-FR" sz="1200" i="1" dirty="0"/>
              <a:t>Institutionnalisation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F01139A-A9A6-987C-588D-DE0FBA5C357E}"/>
              </a:ext>
            </a:extLst>
          </p:cNvPr>
          <p:cNvSpPr txBox="1"/>
          <p:nvPr/>
        </p:nvSpPr>
        <p:spPr>
          <a:xfrm>
            <a:off x="3242214" y="2418043"/>
            <a:ext cx="197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1990s</a:t>
            </a:r>
            <a:endParaRPr lang="fr-FR" sz="1200" dirty="0"/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8AD616E-A00D-27C1-55DA-0B4F736904BE}"/>
              </a:ext>
            </a:extLst>
          </p:cNvPr>
          <p:cNvCxnSpPr>
            <a:cxnSpLocks/>
          </p:cNvCxnSpPr>
          <p:nvPr/>
        </p:nvCxnSpPr>
        <p:spPr>
          <a:xfrm>
            <a:off x="4331906" y="3682326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0CD19BE6-34BE-C333-D525-6FEB1A326C7C}"/>
              </a:ext>
            </a:extLst>
          </p:cNvPr>
          <p:cNvSpPr txBox="1"/>
          <p:nvPr/>
        </p:nvSpPr>
        <p:spPr>
          <a:xfrm>
            <a:off x="4379608" y="3716127"/>
            <a:ext cx="217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Bulle Internet</a:t>
            </a:r>
          </a:p>
          <a:p>
            <a:r>
              <a:rPr lang="fr-FR" sz="1200" i="1" dirty="0"/>
              <a:t>Méga-fonds (&gt;$10mds)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C4CEE13-1D3C-341C-CF48-F25559B911A9}"/>
              </a:ext>
            </a:extLst>
          </p:cNvPr>
          <p:cNvSpPr txBox="1"/>
          <p:nvPr/>
        </p:nvSpPr>
        <p:spPr>
          <a:xfrm>
            <a:off x="4096629" y="4225554"/>
            <a:ext cx="197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2000s</a:t>
            </a:r>
            <a:endParaRPr lang="fr-FR" sz="12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BFFAADE-74CB-F7B7-257C-BDAA60642E94}"/>
              </a:ext>
            </a:extLst>
          </p:cNvPr>
          <p:cNvSpPr txBox="1"/>
          <p:nvPr/>
        </p:nvSpPr>
        <p:spPr>
          <a:xfrm>
            <a:off x="6176019" y="2418043"/>
            <a:ext cx="197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Post 2008</a:t>
            </a:r>
            <a:endParaRPr lang="fr-FR" sz="1200" dirty="0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91F47DE-2AFC-A0A6-746E-F21328062952}"/>
              </a:ext>
            </a:extLst>
          </p:cNvPr>
          <p:cNvCxnSpPr>
            <a:cxnSpLocks/>
          </p:cNvCxnSpPr>
          <p:nvPr/>
        </p:nvCxnSpPr>
        <p:spPr>
          <a:xfrm>
            <a:off x="6436445" y="3682326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34CFDB92-99FC-2300-2EDA-4BDF177BCC21}"/>
              </a:ext>
            </a:extLst>
          </p:cNvPr>
          <p:cNvSpPr txBox="1"/>
          <p:nvPr/>
        </p:nvSpPr>
        <p:spPr>
          <a:xfrm>
            <a:off x="6484147" y="3650788"/>
            <a:ext cx="270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Sophistication des modèles de création de valeur</a:t>
            </a:r>
          </a:p>
          <a:p>
            <a:r>
              <a:rPr lang="fr-FR" sz="1200" b="1" i="1" dirty="0"/>
              <a:t>Consolidation du secteur 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80DF0B5-FE6F-134B-921C-32FC64C80DA2}"/>
              </a:ext>
            </a:extLst>
          </p:cNvPr>
          <p:cNvCxnSpPr/>
          <p:nvPr/>
        </p:nvCxnSpPr>
        <p:spPr>
          <a:xfrm>
            <a:off x="9506198" y="2717165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B2DC770C-A5C4-9A56-8A73-DC1ED1D45BCF}"/>
              </a:ext>
            </a:extLst>
          </p:cNvPr>
          <p:cNvSpPr txBox="1"/>
          <p:nvPr/>
        </p:nvSpPr>
        <p:spPr>
          <a:xfrm>
            <a:off x="9553899" y="2655716"/>
            <a:ext cx="2882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Fin des taux bas </a:t>
            </a:r>
          </a:p>
          <a:p>
            <a:r>
              <a:rPr lang="fr-FR" sz="1200" dirty="0"/>
              <a:t>Valorisations élevées</a:t>
            </a:r>
          </a:p>
          <a:p>
            <a:r>
              <a:rPr lang="fr-FR" sz="1200" dirty="0"/>
              <a:t>Démocratisation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B86D723-4CE7-54A6-5CD9-141D03DC6746}"/>
              </a:ext>
            </a:extLst>
          </p:cNvPr>
          <p:cNvSpPr txBox="1"/>
          <p:nvPr/>
        </p:nvSpPr>
        <p:spPr>
          <a:xfrm>
            <a:off x="9245772" y="2418043"/>
            <a:ext cx="1977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Crise du Covid</a:t>
            </a:r>
            <a:endParaRPr lang="fr-FR" sz="1200" dirty="0"/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3075648-DB3C-2D5D-EFC5-51FEDB148A43}"/>
              </a:ext>
            </a:extLst>
          </p:cNvPr>
          <p:cNvCxnSpPr>
            <a:cxnSpLocks/>
          </p:cNvCxnSpPr>
          <p:nvPr/>
        </p:nvCxnSpPr>
        <p:spPr>
          <a:xfrm>
            <a:off x="9506198" y="3682326"/>
            <a:ext cx="0" cy="5292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877BDABE-E06A-39BA-D24A-A56F62F923D7}"/>
              </a:ext>
            </a:extLst>
          </p:cNvPr>
          <p:cNvSpPr txBox="1"/>
          <p:nvPr/>
        </p:nvSpPr>
        <p:spPr>
          <a:xfrm>
            <a:off x="9553900" y="3650788"/>
            <a:ext cx="208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Pression ESG</a:t>
            </a:r>
          </a:p>
          <a:p>
            <a:r>
              <a:rPr lang="fr-FR" sz="1200" dirty="0"/>
              <a:t>Concurrence des acteurs non-traditionnels</a:t>
            </a:r>
            <a:endParaRPr lang="fr-FR" sz="1200" b="1" i="1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8D9D81D3-2A1C-D223-3160-ED3E5CAA4269}"/>
              </a:ext>
            </a:extLst>
          </p:cNvPr>
          <p:cNvSpPr/>
          <p:nvPr/>
        </p:nvSpPr>
        <p:spPr>
          <a:xfrm>
            <a:off x="9089131" y="5038959"/>
            <a:ext cx="2546898" cy="10686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b="1" dirty="0">
                <a:solidFill>
                  <a:schemeClr val="accent5"/>
                </a:solidFill>
              </a:rPr>
              <a:t>La crise du PE (depuis 2021)</a:t>
            </a:r>
            <a:endParaRPr lang="fr-FR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2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éo 3" descr="Vision de bâtiments de bureaux et le ciel">
            <a:extLst>
              <a:ext uri="{FF2B5EF4-FFF2-40B4-BE49-F238E27FC236}">
                <a16:creationId xmlns:a16="http://schemas.microsoft.com/office/drawing/2014/main" id="{F15210A6-1F8A-F353-5B6E-57FCBC450D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25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2626F2-4A67-1DFF-CF9C-C5738663C32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7000"/>
          </a:blip>
          <a:stretch>
            <a:fillRect/>
          </a:stretch>
        </p:blipFill>
        <p:spPr>
          <a:xfrm>
            <a:off x="1459784" y="821128"/>
            <a:ext cx="9272432" cy="5215743"/>
          </a:xfrm>
          <a:prstGeom prst="rect">
            <a:avLst/>
          </a:prstGeom>
          <a:gradFill>
            <a:gsLst>
              <a:gs pos="46000">
                <a:schemeClr val="bg1">
                  <a:lumMod val="0"/>
                </a:schemeClr>
              </a:gs>
              <a:gs pos="97000">
                <a:schemeClr val="tx1"/>
              </a:gs>
            </a:gsLst>
            <a:lin ang="5400000" scaled="1"/>
          </a:gradFill>
          <a:ln>
            <a:noFill/>
          </a:ln>
          <a:effectLst>
            <a:softEdge rad="501638"/>
          </a:effectLst>
        </p:spPr>
      </p:pic>
      <p:sp>
        <p:nvSpPr>
          <p:cNvPr id="10" name="Sous-titre 9">
            <a:extLst>
              <a:ext uri="{FF2B5EF4-FFF2-40B4-BE49-F238E27FC236}">
                <a16:creationId xmlns:a16="http://schemas.microsoft.com/office/drawing/2014/main" id="{894D2230-C0DA-3A34-EDF9-2726A9472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2042" y="2729484"/>
            <a:ext cx="7104888" cy="1399032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FONCTIONNEMENT DU PRIVATE EQUITY</a:t>
            </a:r>
          </a:p>
        </p:txBody>
      </p:sp>
    </p:spTree>
    <p:extLst>
      <p:ext uri="{BB962C8B-B14F-4D97-AF65-F5344CB8AC3E}">
        <p14:creationId xmlns:p14="http://schemas.microsoft.com/office/powerpoint/2010/main" val="12151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B107237-6A2F-F46F-6F60-8D33A88EBC5B}"/>
              </a:ext>
            </a:extLst>
          </p:cNvPr>
          <p:cNvSpPr/>
          <p:nvPr/>
        </p:nvSpPr>
        <p:spPr>
          <a:xfrm>
            <a:off x="-1066800" y="2186609"/>
            <a:ext cx="5690931" cy="948603"/>
          </a:xfrm>
          <a:prstGeom prst="roundRect">
            <a:avLst>
              <a:gd name="adj" fmla="val 1459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DFF34C-D1A4-A48F-773D-9DD6A13B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fonctionne un fonds de PE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E61240-86C0-AAD2-C686-06693A9A0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125" y="2041277"/>
            <a:ext cx="4219122" cy="4271276"/>
          </a:xfrm>
        </p:spPr>
        <p:txBody>
          <a:bodyPr>
            <a:no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fr-FR" sz="2000" b="1" dirty="0">
                <a:solidFill>
                  <a:schemeClr val="bg1"/>
                </a:solidFill>
              </a:rPr>
              <a:t> LES 3 CATÉGORIES D’ACTEUR</a:t>
            </a:r>
          </a:p>
          <a:p>
            <a:pPr marL="0" indent="0">
              <a:buNone/>
            </a:pPr>
            <a:endParaRPr lang="fr-FR" sz="1050" dirty="0"/>
          </a:p>
          <a:p>
            <a:pPr marL="457200" lvl="1" indent="0">
              <a:buNone/>
            </a:pPr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</a:rPr>
              <a:t>Des investisseurs : </a:t>
            </a: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« Limited </a:t>
            </a:r>
            <a:r>
              <a:rPr lang="fr-FR" sz="2000" i="1" dirty="0" err="1">
                <a:solidFill>
                  <a:schemeClr val="accent2">
                    <a:lumMod val="50000"/>
                  </a:schemeClr>
                </a:solidFill>
              </a:rPr>
              <a:t>Partners</a:t>
            </a: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 »</a:t>
            </a:r>
          </a:p>
          <a:p>
            <a:pPr marL="457200" lvl="1" indent="0">
              <a:buNone/>
            </a:pPr>
            <a:endParaRPr lang="fr-FR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</a:rPr>
              <a:t>Des sociétés de gestions </a:t>
            </a: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(fonds) : « General </a:t>
            </a:r>
            <a:r>
              <a:rPr lang="fr-FR" sz="2000" i="1" dirty="0" err="1">
                <a:solidFill>
                  <a:schemeClr val="accent2">
                    <a:lumMod val="50000"/>
                  </a:schemeClr>
                </a:solidFill>
              </a:rPr>
              <a:t>Partners</a:t>
            </a:r>
            <a:r>
              <a:rPr lang="fr-FR" sz="2000" i="1" dirty="0">
                <a:solidFill>
                  <a:schemeClr val="accent2">
                    <a:lumMod val="50000"/>
                  </a:schemeClr>
                </a:solidFill>
              </a:rPr>
              <a:t> » </a:t>
            </a:r>
          </a:p>
          <a:p>
            <a:pPr marL="457200" lvl="1" indent="0">
              <a:buNone/>
            </a:pPr>
            <a:endParaRPr lang="fr-FR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 sz="2000" b="1" i="1" dirty="0">
                <a:solidFill>
                  <a:schemeClr val="accent2">
                    <a:lumMod val="50000"/>
                  </a:schemeClr>
                </a:solidFill>
              </a:rPr>
              <a:t>Des entreprises en portefeuille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DB644B-6794-6CB3-6693-60DB8A7DDA5B}"/>
              </a:ext>
            </a:extLst>
          </p:cNvPr>
          <p:cNvCxnSpPr>
            <a:cxnSpLocks/>
          </p:cNvCxnSpPr>
          <p:nvPr/>
        </p:nvCxnSpPr>
        <p:spPr>
          <a:xfrm>
            <a:off x="627059" y="3135212"/>
            <a:ext cx="0" cy="323727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>
            <a:extLst>
              <a:ext uri="{FF2B5EF4-FFF2-40B4-BE49-F238E27FC236}">
                <a16:creationId xmlns:a16="http://schemas.microsoft.com/office/drawing/2014/main" id="{43C788C8-C9DD-E7B9-31FE-8C628D383A77}"/>
              </a:ext>
            </a:extLst>
          </p:cNvPr>
          <p:cNvSpPr/>
          <p:nvPr/>
        </p:nvSpPr>
        <p:spPr>
          <a:xfrm>
            <a:off x="447400" y="3373419"/>
            <a:ext cx="359317" cy="345414"/>
          </a:xfrm>
          <a:prstGeom prst="chevron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:a16="http://schemas.microsoft.com/office/drawing/2014/main" id="{16DBFA1C-2E10-C146-D01E-CB4EB99D00CA}"/>
              </a:ext>
            </a:extLst>
          </p:cNvPr>
          <p:cNvSpPr/>
          <p:nvPr/>
        </p:nvSpPr>
        <p:spPr>
          <a:xfrm>
            <a:off x="447400" y="4527288"/>
            <a:ext cx="359317" cy="345414"/>
          </a:xfrm>
          <a:prstGeom prst="chevron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:a16="http://schemas.microsoft.com/office/drawing/2014/main" id="{DD3B38D0-56F0-7F09-A78B-E0147802BA44}"/>
              </a:ext>
            </a:extLst>
          </p:cNvPr>
          <p:cNvSpPr/>
          <p:nvPr/>
        </p:nvSpPr>
        <p:spPr>
          <a:xfrm>
            <a:off x="447400" y="5664694"/>
            <a:ext cx="359317" cy="345414"/>
          </a:xfrm>
          <a:prstGeom prst="chevr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FC2CACB-3291-217C-19D7-F1939C4FAD99}"/>
              </a:ext>
            </a:extLst>
          </p:cNvPr>
          <p:cNvSpPr/>
          <p:nvPr/>
        </p:nvSpPr>
        <p:spPr>
          <a:xfrm>
            <a:off x="6761987" y="3833290"/>
            <a:ext cx="996126" cy="93873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i="1" dirty="0"/>
              <a:t>7 - 12 ans </a:t>
            </a:r>
          </a:p>
        </p:txBody>
      </p:sp>
      <p:pic>
        <p:nvPicPr>
          <p:cNvPr id="5122" name="Picture 2" descr="Le pitch deck pour la levée de fonds : comment le construire ? - Time ...">
            <a:extLst>
              <a:ext uri="{FF2B5EF4-FFF2-40B4-BE49-F238E27FC236}">
                <a16:creationId xmlns:a16="http://schemas.microsoft.com/office/drawing/2014/main" id="{11E3D044-9EB9-AE9D-44D3-E6B94266D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16775" r="-1"/>
          <a:stretch/>
        </p:blipFill>
        <p:spPr bwMode="auto">
          <a:xfrm>
            <a:off x="4729972" y="2061780"/>
            <a:ext cx="7249293" cy="47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6155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37631</TotalTime>
  <Words>1160</Words>
  <Application>Microsoft Macintosh PowerPoint</Application>
  <PresentationFormat>Grand écran</PresentationFormat>
  <Paragraphs>274</Paragraphs>
  <Slides>26</Slides>
  <Notes>9</Notes>
  <HiddenSlides>0</HiddenSlides>
  <MMClips>6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Bierstadt</vt:lpstr>
      <vt:lpstr>Calibri</vt:lpstr>
      <vt:lpstr>inherit</vt:lpstr>
      <vt:lpstr>Roboto</vt:lpstr>
      <vt:lpstr>GestaltVTI</vt:lpstr>
      <vt:lpstr>Voyage au cœur d’un fonds de « Private Equity » </vt:lpstr>
      <vt:lpstr>Investor Relations &amp; Product Management at Ardian </vt:lpstr>
      <vt:lpstr>Investor Relations &amp; Business Development  at Flexstone Partners </vt:lpstr>
      <vt:lpstr>Présentation PowerPoint</vt:lpstr>
      <vt:lpstr>La définition du « Private Equity »</vt:lpstr>
      <vt:lpstr>Le marché du « Private Equity »</vt:lpstr>
      <vt:lpstr>L’histoire du « Private Equity »</vt:lpstr>
      <vt:lpstr>Présentation PowerPoint</vt:lpstr>
      <vt:lpstr>Comment fonctionne un fonds de PE ?</vt:lpstr>
      <vt:lpstr>Zoom sur les investisseurs </vt:lpstr>
      <vt:lpstr>Zoom sur les sociétés de gestion</vt:lpstr>
      <vt:lpstr>Zoom sur les sociétés en portefeuille </vt:lpstr>
      <vt:lpstr>Présentation PowerPoint</vt:lpstr>
      <vt:lpstr>Les stratégies d’investissement</vt:lpstr>
      <vt:lpstr>Le cycle d'investissement : 5 étapes clés</vt:lpstr>
      <vt:lpstr>Levée de fonds : période de subscription </vt:lpstr>
      <vt:lpstr>Sourcing &amp; Due Diligence &amp; Acquisition</vt:lpstr>
      <vt:lpstr>Création de valeur &amp; Monitoring</vt:lpstr>
      <vt:lpstr>Sortie : matérialiser la création de valeur</vt:lpstr>
      <vt:lpstr>Présentation PowerPoint</vt:lpstr>
      <vt:lpstr>Mesurer la création de valeur</vt:lpstr>
      <vt:lpstr>Taux de rendement interne</vt:lpstr>
      <vt:lpstr>Rémunération et alignement d’intérêt</vt:lpstr>
      <vt:lpstr>Les défis et enjeux actuels</vt:lpstr>
      <vt:lpstr>Etude de cas </vt:lpstr>
      <vt:lpstr>MERCI POUR VOTRE ÉCOUTE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« Private Equity » ou Capital-Investissement</dc:title>
  <dc:creator>LAPEYRE Elsa</dc:creator>
  <cp:lastModifiedBy>LAPEYRE Elsa</cp:lastModifiedBy>
  <cp:revision>13</cp:revision>
  <dcterms:created xsi:type="dcterms:W3CDTF">2025-04-02T12:18:04Z</dcterms:created>
  <dcterms:modified xsi:type="dcterms:W3CDTF">2025-04-30T07:40:05Z</dcterms:modified>
</cp:coreProperties>
</file>