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52" r:id="rId5"/>
  </p:sldMasterIdLst>
  <p:notesMasterIdLst>
    <p:notesMasterId r:id="rId20"/>
  </p:notesMasterIdLst>
  <p:handoutMasterIdLst>
    <p:handoutMasterId r:id="rId21"/>
  </p:handoutMasterIdLst>
  <p:sldIdLst>
    <p:sldId id="343" r:id="rId6"/>
    <p:sldId id="339" r:id="rId7"/>
    <p:sldId id="352" r:id="rId8"/>
    <p:sldId id="345" r:id="rId9"/>
    <p:sldId id="347" r:id="rId10"/>
    <p:sldId id="354" r:id="rId11"/>
    <p:sldId id="348" r:id="rId12"/>
    <p:sldId id="357" r:id="rId13"/>
    <p:sldId id="349" r:id="rId14"/>
    <p:sldId id="358" r:id="rId15"/>
    <p:sldId id="297" r:id="rId16"/>
    <p:sldId id="353" r:id="rId17"/>
    <p:sldId id="355" r:id="rId18"/>
    <p:sldId id="344" r:id="rId19"/>
  </p:sldIdLst>
  <p:sldSz cx="12192000" cy="6858000"/>
  <p:notesSz cx="6858000" cy="9144000"/>
  <p:embeddedFontLst>
    <p:embeddedFont>
      <p:font typeface="Bookman Old Style" panose="02050604050505020204" pitchFamily="18" charset="0"/>
      <p:regular r:id="rId22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D00"/>
    <a:srgbClr val="00A58D"/>
    <a:srgbClr val="00E0AD"/>
    <a:srgbClr val="01B2BA"/>
    <a:srgbClr val="004696"/>
    <a:srgbClr val="4054A1"/>
    <a:srgbClr val="CE000C"/>
    <a:srgbClr val="00267F"/>
    <a:srgbClr val="E6BFB7"/>
    <a:srgbClr val="2A4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076" y="40"/>
      </p:cViewPr>
      <p:guideLst>
        <p:guide orient="horz" pos="39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FD7FD59-F819-7EFB-1BE4-010EFEBCA0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984763-3C21-F9B4-BBFD-AF7B26AD65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9C7C2-5AF1-4968-94C1-B67B81DA8374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120DE3-0D47-07BB-C271-D214606D27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29D321-9BC7-73D7-F741-7A1C16A09F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970A1-E525-4ABF-8995-96CFC28D4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226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75063-8B1A-43F0-9CB3-A17382B1F947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AF48C-6944-49C8-BF20-7D89749B6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44159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Acteur de la finance solidaire : particularité de toucher 2 types de public</a:t>
            </a:r>
          </a:p>
          <a:p>
            <a:r>
              <a:rPr lang="fr-FR">
                <a:cs typeface="Calibri"/>
              </a:rPr>
              <a:t>Raison d'être : répondre aux enjeux de développement des territoires ; transition écologique, lien social</a:t>
            </a:r>
          </a:p>
          <a:p>
            <a:r>
              <a:rPr lang="fr-FR">
                <a:cs typeface="Calibri"/>
              </a:rPr>
              <a:t>1er acteur de la finance solidaire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2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93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Attention particulière pour le maintient et le développement des commerces dans les territoires ruraux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30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Pailly</a:t>
            </a:r>
            <a:r>
              <a:rPr lang="en-US">
                <a:cs typeface="Calibri"/>
              </a:rPr>
              <a:t> ; </a:t>
            </a:r>
            <a:r>
              <a:rPr lang="en-US" err="1">
                <a:cs typeface="Calibri"/>
              </a:rPr>
              <a:t>Urgenc'ess</a:t>
            </a:r>
            <a:r>
              <a:rPr lang="en-US">
                <a:cs typeface="Calibri"/>
              </a:rPr>
              <a:t> ; IAE (</a:t>
            </a:r>
            <a:r>
              <a:rPr lang="en-US" err="1">
                <a:cs typeface="Calibri"/>
              </a:rPr>
              <a:t>Défis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Entrin</a:t>
            </a:r>
            <a:r>
              <a:rPr lang="en-US">
                <a:cs typeface="Calibri"/>
              </a:rPr>
              <a:t> 52)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13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CD680DD8-AD85-6B66-5A73-B534142469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39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À </a:t>
            </a:r>
            <a:r>
              <a:rPr lang="en-US" err="1">
                <a:cs typeface="Calibri"/>
              </a:rPr>
              <a:t>l'oral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partenaires</a:t>
            </a:r>
            <a:r>
              <a:rPr lang="en-US">
                <a:cs typeface="Calibri"/>
              </a:rPr>
              <a:t> techniques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emf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7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43D28EC-B752-4002-92A7-7698460FF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B218B842-6A17-4296-BD11-9173CFDB0C7E}"/>
              </a:ext>
            </a:extLst>
          </p:cNvPr>
          <p:cNvSpPr/>
          <p:nvPr userDrawn="1"/>
        </p:nvSpPr>
        <p:spPr>
          <a:xfrm>
            <a:off x="816736" y="0"/>
            <a:ext cx="11040710" cy="6869574"/>
          </a:xfrm>
          <a:custGeom>
            <a:avLst/>
            <a:gdLst>
              <a:gd name="connsiteX0" fmla="*/ 1588 w 11861400"/>
              <a:gd name="connsiteY0" fmla="*/ 0 h 6858000"/>
              <a:gd name="connsiteX1" fmla="*/ 11861400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0" fmla="*/ 1588 w 11861400"/>
              <a:gd name="connsiteY0" fmla="*/ 0 h 6858000"/>
              <a:gd name="connsiteX1" fmla="*/ 10715507 w 11861400"/>
              <a:gd name="connsiteY1" fmla="*/ 115747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861400"/>
              <a:gd name="connsiteY0" fmla="*/ 0 h 6858000"/>
              <a:gd name="connsiteX1" fmla="*/ 11028023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028023"/>
              <a:gd name="connsiteY0" fmla="*/ 0 h 7228390"/>
              <a:gd name="connsiteX1" fmla="*/ 11028023 w 11028023"/>
              <a:gd name="connsiteY1" fmla="*/ 0 h 7228390"/>
              <a:gd name="connsiteX2" fmla="*/ 9650636 w 11028023"/>
              <a:gd name="connsiteY2" fmla="*/ 7228390 h 7228390"/>
              <a:gd name="connsiteX3" fmla="*/ 0 w 11028023"/>
              <a:gd name="connsiteY3" fmla="*/ 6858000 h 7228390"/>
              <a:gd name="connsiteX4" fmla="*/ 6363450 w 11028023"/>
              <a:gd name="connsiteY4" fmla="*/ 3428572 h 7228390"/>
              <a:gd name="connsiteX5" fmla="*/ 1588 w 11028023"/>
              <a:gd name="connsiteY5" fmla="*/ 0 h 7228390"/>
              <a:gd name="connsiteX0" fmla="*/ 1588 w 11039598"/>
              <a:gd name="connsiteY0" fmla="*/ 0 h 6869574"/>
              <a:gd name="connsiteX1" fmla="*/ 11028023 w 11039598"/>
              <a:gd name="connsiteY1" fmla="*/ 0 h 6869574"/>
              <a:gd name="connsiteX2" fmla="*/ 11039598 w 11039598"/>
              <a:gd name="connsiteY2" fmla="*/ 6869574 h 6869574"/>
              <a:gd name="connsiteX3" fmla="*/ 0 w 11039598"/>
              <a:gd name="connsiteY3" fmla="*/ 6858000 h 6869574"/>
              <a:gd name="connsiteX4" fmla="*/ 6363450 w 11039598"/>
              <a:gd name="connsiteY4" fmla="*/ 3428572 h 6869574"/>
              <a:gd name="connsiteX5" fmla="*/ 1588 w 11039598"/>
              <a:gd name="connsiteY5" fmla="*/ 0 h 6869574"/>
              <a:gd name="connsiteX0" fmla="*/ 1588 w 11040710"/>
              <a:gd name="connsiteY0" fmla="*/ 0 h 6869574"/>
              <a:gd name="connsiteX1" fmla="*/ 11039597 w 11040710"/>
              <a:gd name="connsiteY1" fmla="*/ 0 h 6869574"/>
              <a:gd name="connsiteX2" fmla="*/ 11039598 w 11040710"/>
              <a:gd name="connsiteY2" fmla="*/ 6869574 h 6869574"/>
              <a:gd name="connsiteX3" fmla="*/ 0 w 11040710"/>
              <a:gd name="connsiteY3" fmla="*/ 6858000 h 6869574"/>
              <a:gd name="connsiteX4" fmla="*/ 6363450 w 11040710"/>
              <a:gd name="connsiteY4" fmla="*/ 3428572 h 6869574"/>
              <a:gd name="connsiteX5" fmla="*/ 1588 w 11040710"/>
              <a:gd name="connsiteY5" fmla="*/ 0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0710" h="6869574">
                <a:moveTo>
                  <a:pt x="1588" y="0"/>
                </a:moveTo>
                <a:lnTo>
                  <a:pt x="11039597" y="0"/>
                </a:lnTo>
                <a:cubicBezTo>
                  <a:pt x="11043455" y="2289858"/>
                  <a:pt x="11035740" y="4579716"/>
                  <a:pt x="11039598" y="6869574"/>
                </a:cubicBezTo>
                <a:lnTo>
                  <a:pt x="0" y="6858000"/>
                </a:lnTo>
                <a:lnTo>
                  <a:pt x="6363450" y="3428572"/>
                </a:lnTo>
                <a:lnTo>
                  <a:pt x="1588" y="0"/>
                </a:lnTo>
                <a:close/>
              </a:path>
            </a:pathLst>
          </a:cu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1536" y="2420239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</a:t>
            </a:r>
            <a:br>
              <a:rPr lang="fr-FR"/>
            </a:br>
            <a:r>
              <a:rPr lang="fr-FR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1536" y="3473225"/>
            <a:ext cx="4386805" cy="85570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BFA7D06-4980-4C36-BC54-AA2632ACED2E}"/>
              </a:ext>
            </a:extLst>
          </p:cNvPr>
          <p:cNvSpPr/>
          <p:nvPr userDrawn="1"/>
        </p:nvSpPr>
        <p:spPr>
          <a:xfrm>
            <a:off x="1151290" y="0"/>
            <a:ext cx="11040710" cy="6869574"/>
          </a:xfrm>
          <a:custGeom>
            <a:avLst/>
            <a:gdLst>
              <a:gd name="connsiteX0" fmla="*/ 1588 w 11861400"/>
              <a:gd name="connsiteY0" fmla="*/ 0 h 6858000"/>
              <a:gd name="connsiteX1" fmla="*/ 11861400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0" fmla="*/ 1588 w 11861400"/>
              <a:gd name="connsiteY0" fmla="*/ 0 h 6858000"/>
              <a:gd name="connsiteX1" fmla="*/ 10715507 w 11861400"/>
              <a:gd name="connsiteY1" fmla="*/ 115747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861400"/>
              <a:gd name="connsiteY0" fmla="*/ 0 h 6858000"/>
              <a:gd name="connsiteX1" fmla="*/ 11028023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028023"/>
              <a:gd name="connsiteY0" fmla="*/ 0 h 7228390"/>
              <a:gd name="connsiteX1" fmla="*/ 11028023 w 11028023"/>
              <a:gd name="connsiteY1" fmla="*/ 0 h 7228390"/>
              <a:gd name="connsiteX2" fmla="*/ 9650636 w 11028023"/>
              <a:gd name="connsiteY2" fmla="*/ 7228390 h 7228390"/>
              <a:gd name="connsiteX3" fmla="*/ 0 w 11028023"/>
              <a:gd name="connsiteY3" fmla="*/ 6858000 h 7228390"/>
              <a:gd name="connsiteX4" fmla="*/ 6363450 w 11028023"/>
              <a:gd name="connsiteY4" fmla="*/ 3428572 h 7228390"/>
              <a:gd name="connsiteX5" fmla="*/ 1588 w 11028023"/>
              <a:gd name="connsiteY5" fmla="*/ 0 h 7228390"/>
              <a:gd name="connsiteX0" fmla="*/ 1588 w 11039598"/>
              <a:gd name="connsiteY0" fmla="*/ 0 h 6869574"/>
              <a:gd name="connsiteX1" fmla="*/ 11028023 w 11039598"/>
              <a:gd name="connsiteY1" fmla="*/ 0 h 6869574"/>
              <a:gd name="connsiteX2" fmla="*/ 11039598 w 11039598"/>
              <a:gd name="connsiteY2" fmla="*/ 6869574 h 6869574"/>
              <a:gd name="connsiteX3" fmla="*/ 0 w 11039598"/>
              <a:gd name="connsiteY3" fmla="*/ 6858000 h 6869574"/>
              <a:gd name="connsiteX4" fmla="*/ 6363450 w 11039598"/>
              <a:gd name="connsiteY4" fmla="*/ 3428572 h 6869574"/>
              <a:gd name="connsiteX5" fmla="*/ 1588 w 11039598"/>
              <a:gd name="connsiteY5" fmla="*/ 0 h 6869574"/>
              <a:gd name="connsiteX0" fmla="*/ 1588 w 11040710"/>
              <a:gd name="connsiteY0" fmla="*/ 0 h 6869574"/>
              <a:gd name="connsiteX1" fmla="*/ 11039597 w 11040710"/>
              <a:gd name="connsiteY1" fmla="*/ 0 h 6869574"/>
              <a:gd name="connsiteX2" fmla="*/ 11039598 w 11040710"/>
              <a:gd name="connsiteY2" fmla="*/ 6869574 h 6869574"/>
              <a:gd name="connsiteX3" fmla="*/ 0 w 11040710"/>
              <a:gd name="connsiteY3" fmla="*/ 6858000 h 6869574"/>
              <a:gd name="connsiteX4" fmla="*/ 6363450 w 11040710"/>
              <a:gd name="connsiteY4" fmla="*/ 3428572 h 6869574"/>
              <a:gd name="connsiteX5" fmla="*/ 1588 w 11040710"/>
              <a:gd name="connsiteY5" fmla="*/ 0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0710" h="6869574">
                <a:moveTo>
                  <a:pt x="1588" y="0"/>
                </a:moveTo>
                <a:lnTo>
                  <a:pt x="11039597" y="0"/>
                </a:lnTo>
                <a:cubicBezTo>
                  <a:pt x="11043455" y="2289858"/>
                  <a:pt x="11035740" y="4579716"/>
                  <a:pt x="11039598" y="6869574"/>
                </a:cubicBezTo>
                <a:lnTo>
                  <a:pt x="0" y="6858000"/>
                </a:lnTo>
                <a:lnTo>
                  <a:pt x="6363450" y="3428572"/>
                </a:lnTo>
                <a:lnTo>
                  <a:pt x="158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8B887DD-E5A9-47F3-9C27-0163B159FEA7}"/>
              </a:ext>
            </a:extLst>
          </p:cNvPr>
          <p:cNvSpPr/>
          <p:nvPr userDrawn="1"/>
        </p:nvSpPr>
        <p:spPr>
          <a:xfrm rot="5400000">
            <a:off x="-41172" y="2852953"/>
            <a:ext cx="1234440" cy="11520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69CA699-D1C8-4CD4-8DD7-42054829FE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0264" y="2755709"/>
            <a:ext cx="4490977" cy="13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70835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63640"/>
            <a:ext cx="5326380" cy="62085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pour une image  38">
            <a:extLst>
              <a:ext uri="{FF2B5EF4-FFF2-40B4-BE49-F238E27FC236}">
                <a16:creationId xmlns:a16="http://schemas.microsoft.com/office/drawing/2014/main" id="{8843DC0D-1BE9-40D3-85F2-32135D0034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5223752"/>
            <a:ext cx="1801759" cy="1634248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3292C52A-94A9-4AC4-8215-5D5408E93D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898376" y="5251936"/>
            <a:ext cx="1545888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3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que 19">
            <a:extLst>
              <a:ext uri="{FF2B5EF4-FFF2-40B4-BE49-F238E27FC236}">
                <a16:creationId xmlns:a16="http://schemas.microsoft.com/office/drawing/2014/main" id="{4389EA35-BB82-4FBB-BD26-63B91B55D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1267327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4090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3004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591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4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00AC9F64-7C99-45C8-9F28-6B469317F5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54430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1050"/>
            </a:lvl1pPr>
          </a:lstStyle>
          <a:p>
            <a:r>
              <a:rPr lang="fr-FR"/>
              <a:t>Cliquer pour ajouter un logo</a:t>
            </a:r>
          </a:p>
        </p:txBody>
      </p:sp>
      <p:sp>
        <p:nvSpPr>
          <p:cNvPr id="23" name="Espace réservé pour une image  7">
            <a:extLst>
              <a:ext uri="{FF2B5EF4-FFF2-40B4-BE49-F238E27FC236}">
                <a16:creationId xmlns:a16="http://schemas.microsoft.com/office/drawing/2014/main" id="{4A7A6265-A99A-46A6-B78E-1FCEA090802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54430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/>
              <a:t>Cliquer pour ajouter un logo</a:t>
            </a:r>
          </a:p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F5A89D25-0555-4A53-A558-400E81450B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37455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/>
              <a:t>Cliquer pour ajouter un logo</a:t>
            </a:r>
          </a:p>
          <a:p>
            <a:endParaRPr lang="fr-FR"/>
          </a:p>
        </p:txBody>
      </p:sp>
      <p:sp>
        <p:nvSpPr>
          <p:cNvPr id="25" name="Espace réservé pour une image  7">
            <a:extLst>
              <a:ext uri="{FF2B5EF4-FFF2-40B4-BE49-F238E27FC236}">
                <a16:creationId xmlns:a16="http://schemas.microsoft.com/office/drawing/2014/main" id="{056BF49C-AAC9-4E34-8C98-ECE06C232F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37455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/>
              <a:t>Cliquer pour ajouter un logo</a:t>
            </a:r>
          </a:p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93035432-8AC8-4A31-A06A-DB7C58FF765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22080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/>
              <a:t>Cliquer pour ajouter un logo</a:t>
            </a:r>
          </a:p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4591B6B9-F0EE-46D0-9E5B-FD786A0BBBD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22080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/>
              <a:t>Cliquer pour ajouter un logo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87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que 32">
            <a:extLst>
              <a:ext uri="{FF2B5EF4-FFF2-40B4-BE49-F238E27FC236}">
                <a16:creationId xmlns:a16="http://schemas.microsoft.com/office/drawing/2014/main" id="{D7CB4E45-561A-4A5E-9AC6-1542207ED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1267327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6926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5840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591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4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18695CB9-5B47-497B-9588-E5E84CCE50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26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9D9A463-2435-47EF-938C-E97F98F4DA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5840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B55AFB54-CF59-4FDE-8F39-8B57AF2FA8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7591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6D26290A-9B9E-41B2-818D-A4D3B233BC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3013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C5554ECC-8965-4F22-92B4-C4108984DB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81927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83B8EE5-40DF-40DA-9FB9-52E270A05F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13678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8323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que 25">
            <a:extLst>
              <a:ext uri="{FF2B5EF4-FFF2-40B4-BE49-F238E27FC236}">
                <a16:creationId xmlns:a16="http://schemas.microsoft.com/office/drawing/2014/main" id="{6ADC5E65-3B14-4D43-B186-45824A25F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" y="-1982585"/>
            <a:ext cx="10041414" cy="10823170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926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217C49A5-CA3C-41FA-A943-3F02738064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5840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140D963E-F913-482A-93A1-AE74B86F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591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3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D24B68A5-34AC-472C-B9FB-D005E6AE2F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6926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2C4ABD35-6B3E-43FF-947B-A2592FEC1F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15840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8AEA6214-C388-4B03-9D82-4A87B13EB2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47591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1852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que 25">
            <a:extLst>
              <a:ext uri="{FF2B5EF4-FFF2-40B4-BE49-F238E27FC236}">
                <a16:creationId xmlns:a16="http://schemas.microsoft.com/office/drawing/2014/main" id="{6ADC5E65-3B14-4D43-B186-45824A25F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20812" r="14648" b="20812"/>
          <a:stretch/>
        </p:blipFill>
        <p:spPr>
          <a:xfrm rot="5400000" flipH="1">
            <a:off x="2674034" y="-2681654"/>
            <a:ext cx="6858000" cy="12206068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1320" y="1963458"/>
            <a:ext cx="6309360" cy="682560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 i="1"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3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41320" y="4223292"/>
            <a:ext cx="6309360" cy="92710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2C4ABD35-6B3E-43FF-947B-A2592FEC1F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41320" y="2649585"/>
            <a:ext cx="630936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3F026B1-6BFB-4BD3-B445-510FAB6461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DF0AB6D-541A-4625-AC73-26A01E9D5D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6016456" y="6701138"/>
            <a:ext cx="159088" cy="1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1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023E659A-74D7-43DF-A731-540EE27D7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" y="-1982585"/>
            <a:ext cx="10041414" cy="1082317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3B2AC0B8-A83F-48F0-B6FB-D5BA9D95A1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189244" y="-43025"/>
            <a:ext cx="1105312" cy="1191364"/>
          </a:xfrm>
          <a:prstGeom prst="rect">
            <a:avLst/>
          </a:prstGeom>
        </p:spPr>
      </p:pic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7868A34-10E0-4964-880C-FABA401C50EF}"/>
              </a:ext>
            </a:extLst>
          </p:cNvPr>
          <p:cNvSpPr/>
          <p:nvPr userDrawn="1"/>
        </p:nvSpPr>
        <p:spPr>
          <a:xfrm>
            <a:off x="1585732" y="2338086"/>
            <a:ext cx="8982333" cy="2427217"/>
          </a:xfrm>
          <a:custGeom>
            <a:avLst/>
            <a:gdLst>
              <a:gd name="connsiteX0" fmla="*/ 0 w 8982333"/>
              <a:gd name="connsiteY0" fmla="*/ 0 h 2427217"/>
              <a:gd name="connsiteX1" fmla="*/ 8982333 w 8982333"/>
              <a:gd name="connsiteY1" fmla="*/ 0 h 2427217"/>
              <a:gd name="connsiteX2" fmla="*/ 8982333 w 8982333"/>
              <a:gd name="connsiteY2" fmla="*/ 2427217 h 2427217"/>
              <a:gd name="connsiteX3" fmla="*/ 1041321 w 8982333"/>
              <a:gd name="connsiteY3" fmla="*/ 2427217 h 2427217"/>
              <a:gd name="connsiteX4" fmla="*/ 0 w 8982333"/>
              <a:gd name="connsiteY4" fmla="*/ 1853187 h 242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333" h="2427217">
                <a:moveTo>
                  <a:pt x="0" y="0"/>
                </a:moveTo>
                <a:lnTo>
                  <a:pt x="8982333" y="0"/>
                </a:lnTo>
                <a:lnTo>
                  <a:pt x="8982333" y="2427217"/>
                </a:lnTo>
                <a:lnTo>
                  <a:pt x="1041321" y="2427217"/>
                </a:lnTo>
                <a:lnTo>
                  <a:pt x="0" y="1853187"/>
                </a:lnTo>
                <a:close/>
              </a:path>
            </a:pathLst>
          </a:custGeom>
          <a:ln>
            <a:noFill/>
          </a:ln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797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900312"/>
            <a:ext cx="10515600" cy="786248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01CCDB-6E61-4769-841F-1FC6638D5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4071" y="2754775"/>
            <a:ext cx="7623858" cy="1492432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F59368A5-3564-412C-ABF9-E6E7D25543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1405085" y="4200203"/>
            <a:ext cx="1065135" cy="1148059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54893584-F597-4EB7-BDFA-C2EAEDF962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H="1">
            <a:off x="9885443" y="4445533"/>
            <a:ext cx="390260" cy="420644"/>
          </a:xfrm>
          <a:prstGeom prst="rect">
            <a:avLst/>
          </a:prstGeom>
        </p:spPr>
      </p:pic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08740123-7F74-4A7D-AEF5-E107ABD37367}"/>
              </a:ext>
            </a:extLst>
          </p:cNvPr>
          <p:cNvSpPr/>
          <p:nvPr userDrawn="1"/>
        </p:nvSpPr>
        <p:spPr>
          <a:xfrm>
            <a:off x="9396407" y="1708664"/>
            <a:ext cx="1171658" cy="1262879"/>
          </a:xfrm>
          <a:custGeom>
            <a:avLst/>
            <a:gdLst>
              <a:gd name="connsiteX0" fmla="*/ 0 w 1171658"/>
              <a:gd name="connsiteY0" fmla="*/ 0 h 1262879"/>
              <a:gd name="connsiteX1" fmla="*/ 8180 w 1171658"/>
              <a:gd name="connsiteY1" fmla="*/ 0 h 1262879"/>
              <a:gd name="connsiteX2" fmla="*/ 1171658 w 1171658"/>
              <a:gd name="connsiteY2" fmla="*/ 631440 h 1262879"/>
              <a:gd name="connsiteX3" fmla="*/ 8180 w 1171658"/>
              <a:gd name="connsiteY3" fmla="*/ 1262879 h 1262879"/>
              <a:gd name="connsiteX4" fmla="*/ 0 w 1171658"/>
              <a:gd name="connsiteY4" fmla="*/ 1262879 h 1262879"/>
              <a:gd name="connsiteX5" fmla="*/ 0 w 1171658"/>
              <a:gd name="connsiteY5" fmla="*/ 977975 h 1262879"/>
              <a:gd name="connsiteX6" fmla="*/ 638519 w 1171658"/>
              <a:gd name="connsiteY6" fmla="*/ 631440 h 1262879"/>
              <a:gd name="connsiteX7" fmla="*/ 0 w 1171658"/>
              <a:gd name="connsiteY7" fmla="*/ 284905 h 126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658" h="1262879">
                <a:moveTo>
                  <a:pt x="0" y="0"/>
                </a:moveTo>
                <a:lnTo>
                  <a:pt x="8180" y="0"/>
                </a:lnTo>
                <a:lnTo>
                  <a:pt x="1171658" y="631440"/>
                </a:lnTo>
                <a:lnTo>
                  <a:pt x="8180" y="1262879"/>
                </a:lnTo>
                <a:lnTo>
                  <a:pt x="0" y="1262879"/>
                </a:lnTo>
                <a:lnTo>
                  <a:pt x="0" y="977975"/>
                </a:lnTo>
                <a:lnTo>
                  <a:pt x="638519" y="631440"/>
                </a:lnTo>
                <a:lnTo>
                  <a:pt x="0" y="2849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96077529-803C-450B-B940-6529E486D0B8}"/>
              </a:ext>
            </a:extLst>
          </p:cNvPr>
          <p:cNvSpPr/>
          <p:nvPr userDrawn="1"/>
        </p:nvSpPr>
        <p:spPr>
          <a:xfrm>
            <a:off x="9396407" y="2339430"/>
            <a:ext cx="1171658" cy="632113"/>
          </a:xfrm>
          <a:custGeom>
            <a:avLst/>
            <a:gdLst>
              <a:gd name="connsiteX0" fmla="*/ 637277 w 1171658"/>
              <a:gd name="connsiteY0" fmla="*/ 0 h 632113"/>
              <a:gd name="connsiteX1" fmla="*/ 1170416 w 1171658"/>
              <a:gd name="connsiteY1" fmla="*/ 0 h 632113"/>
              <a:gd name="connsiteX2" fmla="*/ 1171658 w 1171658"/>
              <a:gd name="connsiteY2" fmla="*/ 674 h 632113"/>
              <a:gd name="connsiteX3" fmla="*/ 8180 w 1171658"/>
              <a:gd name="connsiteY3" fmla="*/ 632113 h 632113"/>
              <a:gd name="connsiteX4" fmla="*/ 0 w 1171658"/>
              <a:gd name="connsiteY4" fmla="*/ 632113 h 632113"/>
              <a:gd name="connsiteX5" fmla="*/ 0 w 1171658"/>
              <a:gd name="connsiteY5" fmla="*/ 347209 h 632113"/>
              <a:gd name="connsiteX6" fmla="*/ 638519 w 1171658"/>
              <a:gd name="connsiteY6" fmla="*/ 674 h 63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658" h="632113">
                <a:moveTo>
                  <a:pt x="637277" y="0"/>
                </a:moveTo>
                <a:lnTo>
                  <a:pt x="1170416" y="0"/>
                </a:lnTo>
                <a:lnTo>
                  <a:pt x="1171658" y="674"/>
                </a:lnTo>
                <a:lnTo>
                  <a:pt x="8180" y="632113"/>
                </a:lnTo>
                <a:lnTo>
                  <a:pt x="0" y="632113"/>
                </a:lnTo>
                <a:lnTo>
                  <a:pt x="0" y="347209"/>
                </a:lnTo>
                <a:lnTo>
                  <a:pt x="638519" y="6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D18D5E57-628D-4F0D-A96A-7AC36BFE5D7B}"/>
              </a:ext>
            </a:extLst>
          </p:cNvPr>
          <p:cNvSpPr/>
          <p:nvPr userDrawn="1"/>
        </p:nvSpPr>
        <p:spPr>
          <a:xfrm rot="10800000">
            <a:off x="-149913" y="2"/>
            <a:ext cx="592260" cy="537197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78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6FBEA56E-E552-4B90-9970-E02555746850}"/>
              </a:ext>
            </a:extLst>
          </p:cNvPr>
          <p:cNvSpPr/>
          <p:nvPr userDrawn="1"/>
        </p:nvSpPr>
        <p:spPr>
          <a:xfrm>
            <a:off x="7159" y="-20320"/>
            <a:ext cx="6827520" cy="6888480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741680 w 7559040"/>
              <a:gd name="connsiteY0" fmla="*/ 0 h 6888480"/>
              <a:gd name="connsiteX1" fmla="*/ 1168400 w 7559040"/>
              <a:gd name="connsiteY1" fmla="*/ 20320 h 6888480"/>
              <a:gd name="connsiteX2" fmla="*/ 7559040 w 7559040"/>
              <a:gd name="connsiteY2" fmla="*/ 3464560 h 6888480"/>
              <a:gd name="connsiteX3" fmla="*/ 1168400 w 7559040"/>
              <a:gd name="connsiteY3" fmla="*/ 6888480 h 6888480"/>
              <a:gd name="connsiteX4" fmla="*/ 0 w 7559040"/>
              <a:gd name="connsiteY4" fmla="*/ 6878320 h 6888480"/>
              <a:gd name="connsiteX5" fmla="*/ 741680 w 7559040"/>
              <a:gd name="connsiteY5" fmla="*/ 0 h 6888480"/>
              <a:gd name="connsiteX0" fmla="*/ 10160 w 6827520"/>
              <a:gd name="connsiteY0" fmla="*/ 0 h 6888480"/>
              <a:gd name="connsiteX1" fmla="*/ 436880 w 6827520"/>
              <a:gd name="connsiteY1" fmla="*/ 20320 h 6888480"/>
              <a:gd name="connsiteX2" fmla="*/ 6827520 w 6827520"/>
              <a:gd name="connsiteY2" fmla="*/ 3464560 h 6888480"/>
              <a:gd name="connsiteX3" fmla="*/ 436880 w 6827520"/>
              <a:gd name="connsiteY3" fmla="*/ 6888480 h 6888480"/>
              <a:gd name="connsiteX4" fmla="*/ 0 w 6827520"/>
              <a:gd name="connsiteY4" fmla="*/ 6888480 h 6888480"/>
              <a:gd name="connsiteX5" fmla="*/ 10160 w 6827520"/>
              <a:gd name="connsiteY5" fmla="*/ 0 h 68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7520" h="6888480">
                <a:moveTo>
                  <a:pt x="10160" y="0"/>
                </a:moveTo>
                <a:lnTo>
                  <a:pt x="436880" y="20320"/>
                </a:lnTo>
                <a:lnTo>
                  <a:pt x="6827520" y="3464560"/>
                </a:lnTo>
                <a:lnTo>
                  <a:pt x="436880" y="6888480"/>
                </a:lnTo>
                <a:lnTo>
                  <a:pt x="0" y="6888480"/>
                </a:lnTo>
                <a:cubicBezTo>
                  <a:pt x="3387" y="4592320"/>
                  <a:pt x="6773" y="2296160"/>
                  <a:pt x="10160" y="0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C6264C-F5FD-49BE-9F6D-4C9F983F991F}"/>
              </a:ext>
            </a:extLst>
          </p:cNvPr>
          <p:cNvSpPr/>
          <p:nvPr userDrawn="1"/>
        </p:nvSpPr>
        <p:spPr>
          <a:xfrm>
            <a:off x="3744" y="0"/>
            <a:ext cx="6394055" cy="6868160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924560 w 7559040"/>
              <a:gd name="connsiteY0" fmla="*/ 67056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924560 w 7559040"/>
              <a:gd name="connsiteY5" fmla="*/ 670560 h 6868160"/>
              <a:gd name="connsiteX0" fmla="*/ 1158240 w 7559040"/>
              <a:gd name="connsiteY0" fmla="*/ 184912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1158240 w 7559040"/>
              <a:gd name="connsiteY5" fmla="*/ 1849120 h 6868160"/>
              <a:gd name="connsiteX0" fmla="*/ 0 w 6400800"/>
              <a:gd name="connsiteY0" fmla="*/ 1849120 h 6868160"/>
              <a:gd name="connsiteX1" fmla="*/ 10160 w 6400800"/>
              <a:gd name="connsiteY1" fmla="*/ 0 h 6868160"/>
              <a:gd name="connsiteX2" fmla="*/ 6400800 w 6400800"/>
              <a:gd name="connsiteY2" fmla="*/ 3444240 h 6868160"/>
              <a:gd name="connsiteX3" fmla="*/ 10160 w 6400800"/>
              <a:gd name="connsiteY3" fmla="*/ 6868160 h 6868160"/>
              <a:gd name="connsiteX4" fmla="*/ 0 w 6400800"/>
              <a:gd name="connsiteY4" fmla="*/ 1849120 h 6868160"/>
              <a:gd name="connsiteX0" fmla="*/ 798830 w 7189470"/>
              <a:gd name="connsiteY0" fmla="*/ 6868160 h 6868160"/>
              <a:gd name="connsiteX1" fmla="*/ 798830 w 7189470"/>
              <a:gd name="connsiteY1" fmla="*/ 0 h 6868160"/>
              <a:gd name="connsiteX2" fmla="*/ 7189470 w 7189470"/>
              <a:gd name="connsiteY2" fmla="*/ 3444240 h 6868160"/>
              <a:gd name="connsiteX3" fmla="*/ 798830 w 7189470"/>
              <a:gd name="connsiteY3" fmla="*/ 6868160 h 6868160"/>
              <a:gd name="connsiteX0" fmla="*/ 473005 w 6863645"/>
              <a:gd name="connsiteY0" fmla="*/ 6868160 h 6868160"/>
              <a:gd name="connsiteX1" fmla="*/ 473005 w 6863645"/>
              <a:gd name="connsiteY1" fmla="*/ 0 h 6868160"/>
              <a:gd name="connsiteX2" fmla="*/ 6863645 w 6863645"/>
              <a:gd name="connsiteY2" fmla="*/ 3444240 h 6868160"/>
              <a:gd name="connsiteX3" fmla="*/ 473005 w 6863645"/>
              <a:gd name="connsiteY3" fmla="*/ 6868160 h 6868160"/>
              <a:gd name="connsiteX0" fmla="*/ 3415 w 6394055"/>
              <a:gd name="connsiteY0" fmla="*/ 6868160 h 6868160"/>
              <a:gd name="connsiteX1" fmla="*/ 3415 w 6394055"/>
              <a:gd name="connsiteY1" fmla="*/ 0 h 6868160"/>
              <a:gd name="connsiteX2" fmla="*/ 6394055 w 6394055"/>
              <a:gd name="connsiteY2" fmla="*/ 3444240 h 6868160"/>
              <a:gd name="connsiteX3" fmla="*/ 3415 w 6394055"/>
              <a:gd name="connsiteY3" fmla="*/ 6868160 h 68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055" h="6868160">
                <a:moveTo>
                  <a:pt x="3415" y="6868160"/>
                </a:moveTo>
                <a:cubicBezTo>
                  <a:pt x="-5052" y="4241800"/>
                  <a:pt x="5108" y="2551853"/>
                  <a:pt x="3415" y="0"/>
                </a:cubicBezTo>
                <a:lnTo>
                  <a:pt x="6394055" y="3444240"/>
                </a:lnTo>
                <a:lnTo>
                  <a:pt x="3415" y="6868160"/>
                </a:lnTo>
                <a:close/>
              </a:path>
            </a:pathLst>
          </a:custGeom>
          <a:ln>
            <a:noFill/>
          </a:ln>
          <a:effectLst>
            <a:outerShdw blurRad="2540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9136" y="2925763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1" spc="2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</a:t>
            </a:r>
            <a:br>
              <a:rPr lang="fr-FR"/>
            </a:br>
            <a:r>
              <a:rPr lang="fr-FR"/>
              <a:t>le style du titre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8B887DD-E5A9-47F3-9C27-0163B159FEA7}"/>
              </a:ext>
            </a:extLst>
          </p:cNvPr>
          <p:cNvSpPr/>
          <p:nvPr userDrawn="1"/>
        </p:nvSpPr>
        <p:spPr>
          <a:xfrm rot="5400000">
            <a:off x="-41172" y="2852953"/>
            <a:ext cx="1234440" cy="11520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B9F184F-0DF7-437B-95B2-F2A43A3B7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11719" y="2629217"/>
            <a:ext cx="4554681" cy="6496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B86B95A7-26AF-40BB-97F8-8A2879C54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1719" y="3746817"/>
            <a:ext cx="4554681" cy="6496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888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546" y="270933"/>
            <a:ext cx="9144000" cy="1006475"/>
          </a:xfrm>
        </p:spPr>
        <p:txBody>
          <a:bodyPr anchor="t" anchorCtr="0">
            <a:noAutofit/>
          </a:bodyPr>
          <a:lstStyle>
            <a:lvl1pPr algn="ctr">
              <a:defRPr sz="3200" b="1" spc="200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E4849A-86F5-49DF-B814-76470D553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4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3D28EC-B752-4002-92A7-7698460FF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7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546" y="270933"/>
            <a:ext cx="9144000" cy="1006475"/>
          </a:xfrm>
        </p:spPr>
        <p:txBody>
          <a:bodyPr anchor="t" anchorCtr="0">
            <a:noAutofit/>
          </a:bodyPr>
          <a:lstStyle>
            <a:lvl1pPr algn="ctr">
              <a:defRPr sz="3200" b="1" spc="200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E4849A-86F5-49DF-B814-76470D553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4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9DD746-4757-4882-A2DB-14D16D67BB1A}"/>
              </a:ext>
            </a:extLst>
          </p:cNvPr>
          <p:cNvSpPr/>
          <p:nvPr userDrawn="1"/>
        </p:nvSpPr>
        <p:spPr>
          <a:xfrm>
            <a:off x="5095875" y="6076950"/>
            <a:ext cx="1933575" cy="6762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D702A8A-91CB-4901-866F-FD06B9372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66" y="6177427"/>
            <a:ext cx="1610379" cy="475319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A8FB7296-A703-48EE-A89E-9AD9204D7F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6200000">
            <a:off x="6005989" y="6684644"/>
            <a:ext cx="180023" cy="166688"/>
            <a:chOff x="3248" y="4225"/>
            <a:chExt cx="108" cy="100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3643203-7188-44CD-A9ED-17CFEC6DC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FBB539E-A5F4-4269-8862-BDCACA87B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4241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FF0BEB56-0C94-41C2-9B48-D12360B666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0637"/>
            <a:ext cx="6328200" cy="6878637"/>
          </a:xfrm>
          <a:custGeom>
            <a:avLst/>
            <a:gdLst>
              <a:gd name="connsiteX0" fmla="*/ 0 w 6328200"/>
              <a:gd name="connsiteY0" fmla="*/ 0 h 6878637"/>
              <a:gd name="connsiteX1" fmla="*/ 1217 w 6328200"/>
              <a:gd name="connsiteY1" fmla="*/ 0 h 6878637"/>
              <a:gd name="connsiteX2" fmla="*/ 6328200 w 6328200"/>
              <a:gd name="connsiteY2" fmla="*/ 3438988 h 6878637"/>
              <a:gd name="connsiteX3" fmla="*/ 0 w 6328200"/>
              <a:gd name="connsiteY3" fmla="*/ 6878637 h 6878637"/>
              <a:gd name="connsiteX4" fmla="*/ 0 w 6328200"/>
              <a:gd name="connsiteY4" fmla="*/ 4170811 h 6878637"/>
              <a:gd name="connsiteX5" fmla="*/ 1346393 w 6328200"/>
              <a:gd name="connsiteY5" fmla="*/ 3438988 h 6878637"/>
              <a:gd name="connsiteX6" fmla="*/ 0 w 6328200"/>
              <a:gd name="connsiteY6" fmla="*/ 2707166 h 68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8200" h="6878637">
                <a:moveTo>
                  <a:pt x="0" y="0"/>
                </a:moveTo>
                <a:lnTo>
                  <a:pt x="1217" y="0"/>
                </a:lnTo>
                <a:lnTo>
                  <a:pt x="6328200" y="3438988"/>
                </a:lnTo>
                <a:lnTo>
                  <a:pt x="0" y="6878637"/>
                </a:lnTo>
                <a:lnTo>
                  <a:pt x="0" y="4170811"/>
                </a:lnTo>
                <a:lnTo>
                  <a:pt x="1346393" y="3438988"/>
                </a:lnTo>
                <a:lnTo>
                  <a:pt x="0" y="2707166"/>
                </a:lnTo>
                <a:close/>
              </a:path>
            </a:pathLst>
          </a:custGeom>
          <a:effectLst>
            <a:outerShdw blurRad="254000" dist="38100" algn="l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2216" y="3100959"/>
            <a:ext cx="4386805" cy="1006475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2400" b="1" i="1" spc="2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</a:t>
            </a:r>
            <a:br>
              <a:rPr lang="fr-FR"/>
            </a:br>
            <a:r>
              <a:rPr lang="fr-FR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2216" y="4153945"/>
            <a:ext cx="4386805" cy="85570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10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C82C2EBF-6211-40C0-85DC-0F433D6BCAB6}"/>
              </a:ext>
            </a:extLst>
          </p:cNvPr>
          <p:cNvSpPr/>
          <p:nvPr userDrawn="1"/>
        </p:nvSpPr>
        <p:spPr>
          <a:xfrm rot="5400000">
            <a:off x="-49017" y="2743175"/>
            <a:ext cx="1469633" cy="137159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BCD25A9E-11F4-4D00-AD87-42DE085677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5663" y="2047973"/>
            <a:ext cx="1819910" cy="100647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ED2E1E1-B58E-4FF9-B86D-B5DE14E8BC12}"/>
              </a:ext>
            </a:extLst>
          </p:cNvPr>
          <p:cNvGrpSpPr/>
          <p:nvPr userDrawn="1"/>
        </p:nvGrpSpPr>
        <p:grpSpPr>
          <a:xfrm>
            <a:off x="7340600" y="2998470"/>
            <a:ext cx="3479800" cy="204976"/>
            <a:chOff x="7340600" y="2998470"/>
            <a:chExt cx="3479800" cy="204976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F7B7C02D-C48E-439B-912B-99B4A085D2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40600" y="3100959"/>
              <a:ext cx="153416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9A0882BC-D520-4FAD-9C9A-D3CA270F2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86240" y="3100959"/>
              <a:ext cx="153416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Graphique 30">
              <a:extLst>
                <a:ext uri="{FF2B5EF4-FFF2-40B4-BE49-F238E27FC236}">
                  <a16:creationId xmlns:a16="http://schemas.microsoft.com/office/drawing/2014/main" id="{790523D3-5C1F-4FFC-99DE-FC578C00C2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9013130" y="2990491"/>
              <a:ext cx="204976" cy="220934"/>
            </a:xfrm>
            <a:prstGeom prst="rect">
              <a:avLst/>
            </a:prstGeom>
          </p:spPr>
        </p:pic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5352D24A-A789-47ED-BF03-11501DC4B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51" y="6380981"/>
            <a:ext cx="1196098" cy="3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C6264C-F5FD-49BE-9F6D-4C9F983F991F}"/>
              </a:ext>
            </a:extLst>
          </p:cNvPr>
          <p:cNvSpPr/>
          <p:nvPr userDrawn="1"/>
        </p:nvSpPr>
        <p:spPr>
          <a:xfrm>
            <a:off x="-39939" y="-36289"/>
            <a:ext cx="7638918" cy="6940738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9040" h="6868160">
                <a:moveTo>
                  <a:pt x="0" y="0"/>
                </a:moveTo>
                <a:lnTo>
                  <a:pt x="1168400" y="0"/>
                </a:lnTo>
                <a:lnTo>
                  <a:pt x="7559040" y="3444240"/>
                </a:lnTo>
                <a:lnTo>
                  <a:pt x="1168400" y="686816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2540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158AA82-3AE0-4FAD-88DE-332F097D9E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1290" y="0"/>
            <a:ext cx="11040710" cy="6869113"/>
          </a:xfrm>
          <a:custGeom>
            <a:avLst/>
            <a:gdLst>
              <a:gd name="connsiteX0" fmla="*/ 1588 w 11040710"/>
              <a:gd name="connsiteY0" fmla="*/ 0 h 6869113"/>
              <a:gd name="connsiteX1" fmla="*/ 11039597 w 11040710"/>
              <a:gd name="connsiteY1" fmla="*/ 0 h 6869113"/>
              <a:gd name="connsiteX2" fmla="*/ 11039598 w 11040710"/>
              <a:gd name="connsiteY2" fmla="*/ 3434787 h 6869113"/>
              <a:gd name="connsiteX3" fmla="*/ 11039598 w 11040710"/>
              <a:gd name="connsiteY3" fmla="*/ 6869113 h 6869113"/>
              <a:gd name="connsiteX4" fmla="*/ 10599834 w 11040710"/>
              <a:gd name="connsiteY4" fmla="*/ 6869113 h 6869113"/>
              <a:gd name="connsiteX5" fmla="*/ 0 w 11040710"/>
              <a:gd name="connsiteY5" fmla="*/ 6858000 h 6869113"/>
              <a:gd name="connsiteX6" fmla="*/ 6363450 w 11040710"/>
              <a:gd name="connsiteY6" fmla="*/ 3428572 h 686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40710" h="6869113">
                <a:moveTo>
                  <a:pt x="1588" y="0"/>
                </a:moveTo>
                <a:lnTo>
                  <a:pt x="11039597" y="0"/>
                </a:lnTo>
                <a:cubicBezTo>
                  <a:pt x="11041526" y="1144929"/>
                  <a:pt x="11040562" y="2289858"/>
                  <a:pt x="11039598" y="3434787"/>
                </a:cubicBezTo>
                <a:lnTo>
                  <a:pt x="11039598" y="6869113"/>
                </a:lnTo>
                <a:lnTo>
                  <a:pt x="10599834" y="6869113"/>
                </a:lnTo>
                <a:lnTo>
                  <a:pt x="0" y="6858000"/>
                </a:lnTo>
                <a:lnTo>
                  <a:pt x="6363450" y="3428572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Cliquer pour 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1536" y="2420239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1" spc="2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</a:t>
            </a:r>
            <a:br>
              <a:rPr lang="fr-FR"/>
            </a:br>
            <a:r>
              <a:rPr lang="fr-FR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1536" y="3473225"/>
            <a:ext cx="4386805" cy="85570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8B887DD-E5A9-47F3-9C27-0163B159FEA7}"/>
              </a:ext>
            </a:extLst>
          </p:cNvPr>
          <p:cNvSpPr/>
          <p:nvPr userDrawn="1"/>
        </p:nvSpPr>
        <p:spPr>
          <a:xfrm rot="5400000">
            <a:off x="-41172" y="2852953"/>
            <a:ext cx="1234440" cy="11520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6A606E2-0B15-4461-8471-B1DBAB84C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78" y="4167602"/>
            <a:ext cx="2647602" cy="79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7EA286B2-29F8-4668-B088-CB741E6CF1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-2082800" y="-1301827"/>
            <a:ext cx="8778240" cy="94616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9376" y="2420239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</a:t>
            </a:r>
            <a:br>
              <a:rPr lang="fr-FR"/>
            </a:br>
            <a:r>
              <a:rPr lang="fr-FR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76" y="3473225"/>
            <a:ext cx="4386805" cy="85570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</p:spTree>
    <p:extLst>
      <p:ext uri="{BB962C8B-B14F-4D97-AF65-F5344CB8AC3E}">
        <p14:creationId xmlns:p14="http://schemas.microsoft.com/office/powerpoint/2010/main" val="31315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09568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86772"/>
            <a:ext cx="5326380" cy="620854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E4C0874-D0E8-49F8-BC70-C9120C5561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1484698" y="5675454"/>
            <a:ext cx="1138238" cy="1226853"/>
          </a:xfrm>
          <a:prstGeom prst="rect">
            <a:avLst/>
          </a:prstGeom>
        </p:spPr>
      </p:pic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7B8F7B16-E9B8-4B5B-B6FA-1BD20E39B5D5}"/>
              </a:ext>
            </a:extLst>
          </p:cNvPr>
          <p:cNvSpPr/>
          <p:nvPr userDrawn="1"/>
        </p:nvSpPr>
        <p:spPr>
          <a:xfrm>
            <a:off x="468154" y="5451739"/>
            <a:ext cx="1563846" cy="141845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3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2258571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09568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86772"/>
            <a:ext cx="5326380" cy="620854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E4C0874-D0E8-49F8-BC70-C9120C5561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2782920" y="5687645"/>
            <a:ext cx="1138238" cy="1226853"/>
          </a:xfrm>
          <a:prstGeom prst="rect">
            <a:avLst/>
          </a:prstGeom>
        </p:spPr>
      </p:pic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7B8F7B16-E9B8-4B5B-B6FA-1BD20E39B5D5}"/>
              </a:ext>
            </a:extLst>
          </p:cNvPr>
          <p:cNvSpPr/>
          <p:nvPr userDrawn="1"/>
        </p:nvSpPr>
        <p:spPr>
          <a:xfrm>
            <a:off x="1766376" y="5463930"/>
            <a:ext cx="1563846" cy="141845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0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A476500-7731-4DCB-A8BE-855E0E8C1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9607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X</a:t>
            </a:r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107A45FD-8E72-4A74-B172-8C437BB780B5}"/>
              </a:ext>
            </a:extLst>
          </p:cNvPr>
          <p:cNvSpPr/>
          <p:nvPr userDrawn="1"/>
        </p:nvSpPr>
        <p:spPr>
          <a:xfrm>
            <a:off x="10202037" y="5346192"/>
            <a:ext cx="1680210" cy="152399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118E7B00-E810-48E3-8F75-BED431ED4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-388340" y="-68861"/>
            <a:ext cx="1768974" cy="19066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65C82C8A-A8FB-40CF-848A-00D0D9397A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5764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X</a:t>
            </a:r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B1E2AF02-9869-4568-8843-C9EBF53033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4301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X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64A9CF4A-9B53-4619-A383-9F5E60F1F7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0407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/>
          </a:p>
        </p:txBody>
      </p:sp>
      <p:sp>
        <p:nvSpPr>
          <p:cNvPr id="45" name="Espace réservé du texte 43">
            <a:extLst>
              <a:ext uri="{FF2B5EF4-FFF2-40B4-BE49-F238E27FC236}">
                <a16:creationId xmlns:a16="http://schemas.microsoft.com/office/drawing/2014/main" id="{1F0FFD05-BEC4-4BDC-8ACC-BD451C39C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2788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3">
            <a:extLst>
              <a:ext uri="{FF2B5EF4-FFF2-40B4-BE49-F238E27FC236}">
                <a16:creationId xmlns:a16="http://schemas.microsoft.com/office/drawing/2014/main" id="{85BAE425-BB08-4D87-AA58-55A5E425A2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094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13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1915614F-67F1-4040-B2E1-5E291FBBB4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4602480"/>
            <a:ext cx="2486712" cy="2255520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Graphique 40">
            <a:extLst>
              <a:ext uri="{FF2B5EF4-FFF2-40B4-BE49-F238E27FC236}">
                <a16:creationId xmlns:a16="http://schemas.microsoft.com/office/drawing/2014/main" id="{406D2D5C-BFFD-4BD4-826F-403604B7A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>
            <a:off x="1421826" y="5251936"/>
            <a:ext cx="1545888" cy="1666240"/>
          </a:xfrm>
          <a:prstGeom prst="rect">
            <a:avLst/>
          </a:prstGeom>
        </p:spPr>
      </p:pic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2815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3147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3480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8" name="Espace réservé du texte 4">
            <a:extLst>
              <a:ext uri="{FF2B5EF4-FFF2-40B4-BE49-F238E27FC236}">
                <a16:creationId xmlns:a16="http://schemas.microsoft.com/office/drawing/2014/main" id="{ADABCC81-B29A-42BE-8546-0BC5DBBAB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7981" y="417387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id="{91097263-5668-4A2B-8DB1-F43C7120CB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8313" y="417387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780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70835"/>
            <a:ext cx="5449088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63640"/>
            <a:ext cx="5449088" cy="62085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7647A25D-BFA7-42EE-8102-0470D466D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9261" y="2859881"/>
            <a:ext cx="3169059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pour une image  38">
            <a:extLst>
              <a:ext uri="{FF2B5EF4-FFF2-40B4-BE49-F238E27FC236}">
                <a16:creationId xmlns:a16="http://schemas.microsoft.com/office/drawing/2014/main" id="{8843DC0D-1BE9-40D3-85F2-32135D0034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5223752"/>
            <a:ext cx="1801759" cy="1634248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3292C52A-94A9-4AC4-8215-5D5408E93D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898376" y="5251936"/>
            <a:ext cx="1545888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4.em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8367B2-D82E-4E24-99DC-9C509446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1E5CC9-19A1-4E9E-B1DB-37F6C39D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1AE232-A8E4-4EF1-A12E-417932BD3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6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6C8061C7-175C-4873-ABE3-65DDD456F6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3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66" r:id="rId4"/>
    <p:sldLayoutId id="214748366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7"/>
        </a:buBlip>
        <a:defRPr sz="1400" kern="1200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12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11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8367B2-D82E-4E24-99DC-9C509446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1E5CC9-19A1-4E9E-B1DB-37F6C39D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C91B0E-529C-4B99-9824-3DA9804351F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6016456" y="6701138"/>
            <a:ext cx="159088" cy="17188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1AE232-A8E4-4EF1-A12E-417932BD3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6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6C8061C7-175C-4873-ABE3-65DDD456F66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1B00DB-2B4E-4D35-BAD3-326285C08BF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3650" y="6167057"/>
            <a:ext cx="1864699" cy="5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4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3" r:id="rId2"/>
    <p:sldLayoutId id="2147483657" r:id="rId3"/>
    <p:sldLayoutId id="2147483661" r:id="rId4"/>
    <p:sldLayoutId id="2147483665" r:id="rId5"/>
    <p:sldLayoutId id="2147483658" r:id="rId6"/>
    <p:sldLayoutId id="2147483660" r:id="rId7"/>
    <p:sldLayoutId id="2147483662" r:id="rId8"/>
    <p:sldLayoutId id="2147483664" r:id="rId9"/>
    <p:sldLayoutId id="2147483659" r:id="rId10"/>
    <p:sldLayoutId id="2147483654" r:id="rId11"/>
    <p:sldLayoutId id="2147483655" r:id="rId12"/>
    <p:sldLayoutId id="214748366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Blip>
          <a:blip r:embed="rId17"/>
        </a:buBlip>
        <a:defRPr sz="1400" kern="1200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7"/>
        </a:buBlip>
        <a:defRPr sz="12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7"/>
        </a:buBlip>
        <a:defRPr sz="11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7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7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1.emf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.collot@franceactive-champagneardenne.org" TargetMode="External"/><Relationship Id="rId2" Type="http://schemas.openxmlformats.org/officeDocument/2006/relationships/hyperlink" Target="mailto:m.vernizzi@franceactive-champagneardenne.or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F9AE8-5558-3BBE-118C-1D80AC4C8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763" y="2927838"/>
            <a:ext cx="4546186" cy="1006475"/>
          </a:xfrm>
        </p:spPr>
        <p:txBody>
          <a:bodyPr/>
          <a:lstStyle/>
          <a:p>
            <a:br>
              <a:rPr lang="fr-FR"/>
            </a:br>
            <a:br>
              <a:rPr lang="fr-FR"/>
            </a:br>
            <a:r>
              <a:rPr lang="fr-FR"/>
              <a:t>LE MOUVEMENT </a:t>
            </a:r>
            <a:br>
              <a:rPr lang="fr-FR"/>
            </a:br>
            <a:r>
              <a:rPr lang="fr-FR" sz="2000" b="0" i="0" spc="100">
                <a:solidFill>
                  <a:schemeClr val="tx1"/>
                </a:solidFill>
                <a:ea typeface="+mn-ea"/>
                <a:cs typeface="+mn-cs"/>
              </a:rPr>
              <a:t>DES ENTREPRENEURS ENGAGES </a:t>
            </a:r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B8C7AB-97C7-144D-7460-E641A5E94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0655" y="1213060"/>
            <a:ext cx="5498288" cy="2215940"/>
          </a:xfrm>
        </p:spPr>
        <p:txBody>
          <a:bodyPr/>
          <a:lstStyle/>
          <a:p>
            <a:pPr algn="ctr"/>
            <a:r>
              <a:rPr lang="fr-FR" sz="3200" b="1" i="1">
                <a:solidFill>
                  <a:schemeClr val="accent1"/>
                </a:solidFill>
                <a:latin typeface="+mj-lt"/>
              </a:rPr>
              <a:t>Présentation</a:t>
            </a:r>
          </a:p>
          <a:p>
            <a:pPr algn="ctr"/>
            <a:r>
              <a:rPr lang="fr-FR" sz="3200" b="1" i="1">
                <a:solidFill>
                  <a:schemeClr val="accent1"/>
                </a:solidFill>
                <a:latin typeface="+mj-lt"/>
              </a:rPr>
              <a:t> </a:t>
            </a:r>
            <a:r>
              <a:rPr lang="fr-FR" sz="2800" b="1" i="1">
                <a:solidFill>
                  <a:schemeClr val="accent1"/>
                </a:solidFill>
                <a:latin typeface="+mj-lt"/>
              </a:rPr>
              <a:t>France Active Champagne-Ardenne </a:t>
            </a:r>
          </a:p>
          <a:p>
            <a:endParaRPr lang="fr-FR" sz="1800" b="1" i="1">
              <a:solidFill>
                <a:schemeClr val="bg1"/>
              </a:solidFill>
              <a:latin typeface="+mj-lt"/>
            </a:endParaRPr>
          </a:p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6E0C86-89F5-D414-D98A-D822A0C42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1719" y="3746817"/>
            <a:ext cx="4554681" cy="1006475"/>
          </a:xfrm>
        </p:spPr>
        <p:txBody>
          <a:bodyPr/>
          <a:lstStyle/>
          <a:p>
            <a:pPr algn="ctr"/>
            <a:r>
              <a:rPr lang="fr-FR" sz="2000" b="1" i="1" dirty="0">
                <a:solidFill>
                  <a:schemeClr val="accent1"/>
                </a:solidFill>
                <a:latin typeface="+mj-lt"/>
              </a:rPr>
              <a:t>Rotary Club</a:t>
            </a:r>
            <a:endParaRPr lang="fr-FR" sz="2000" i="1" dirty="0">
              <a:latin typeface="+mj-lt"/>
            </a:endParaRPr>
          </a:p>
          <a:p>
            <a:pPr algn="ctr"/>
            <a:r>
              <a:rPr lang="fr-FR" sz="1600" i="1" dirty="0">
                <a:latin typeface="+mj-lt"/>
              </a:rPr>
              <a:t>Chaumont  – 24/09/2025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161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fenêtre, sol, ciel&#10;&#10;Le contenu généré par l’IA peut être incorrect.">
            <a:extLst>
              <a:ext uri="{FF2B5EF4-FFF2-40B4-BE49-F238E27FC236}">
                <a16:creationId xmlns:a16="http://schemas.microsoft.com/office/drawing/2014/main" id="{80F84A46-A227-6E83-6555-DAA72930E5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1" b="34822"/>
          <a:stretch>
            <a:fillRect/>
          </a:stretch>
        </p:blipFill>
        <p:spPr>
          <a:xfrm>
            <a:off x="6807249" y="235973"/>
            <a:ext cx="4889012" cy="24526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14DE0C-4825-9FC1-2CCD-5F7279D3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293" y="4659140"/>
            <a:ext cx="7485413" cy="18076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/>
              <a:t>Exemples</a:t>
            </a:r>
            <a:r>
              <a:rPr lang="en-US" dirty="0"/>
              <a:t> de </a:t>
            </a:r>
            <a:r>
              <a:rPr lang="en-US" dirty="0" err="1"/>
              <a:t>projets</a:t>
            </a:r>
            <a:r>
              <a:rPr lang="en-US" dirty="0"/>
              <a:t> </a:t>
            </a:r>
            <a:r>
              <a:rPr lang="en-US" dirty="0" err="1"/>
              <a:t>accompagnés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22983-4CD0-535E-BA7A-9BA51DFC4F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5533" y="247448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La Ville de Saint Dizier sur la </a:t>
            </a:r>
            <a:r>
              <a:rPr lang="en-US" sz="1800" b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création</a:t>
            </a:r>
            <a:r>
              <a:rPr lang="en-US" sz="18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d’une</a:t>
            </a:r>
            <a:r>
              <a:rPr lang="en-US" sz="18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épicerie </a:t>
            </a:r>
            <a:r>
              <a:rPr lang="en-US" sz="1800" b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sociale</a:t>
            </a:r>
            <a:r>
              <a:rPr lang="en-US" sz="18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et solidaire, le SDED 52 sur le </a:t>
            </a:r>
            <a:r>
              <a:rPr lang="en-US" sz="1800" b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Réemploi</a:t>
            </a:r>
            <a:r>
              <a:rPr lang="en-US" sz="18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des </a:t>
            </a:r>
            <a:r>
              <a:rPr lang="en-US" sz="1800" b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objets</a:t>
            </a:r>
            <a:r>
              <a:rPr lang="en-US" sz="18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entrants </a:t>
            </a:r>
            <a:r>
              <a:rPr lang="en-US" sz="1800" b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18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déchetterie</a:t>
            </a:r>
            <a:r>
              <a:rPr lang="en-US" sz="18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la Ville de Chaumont sur la rehabilitation du site Michelet et la mission One Health, la </a:t>
            </a:r>
            <a:r>
              <a:rPr lang="en-US" sz="1800" b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filière</a:t>
            </a:r>
            <a:r>
              <a:rPr lang="en-US" sz="18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du verre, le Domaine de </a:t>
            </a:r>
            <a:r>
              <a:rPr lang="en-US" sz="1800" b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Plongerot</a:t>
            </a:r>
            <a:r>
              <a:rPr lang="en-US" sz="18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... </a:t>
            </a:r>
          </a:p>
        </p:txBody>
      </p:sp>
    </p:spTree>
    <p:extLst>
      <p:ext uri="{BB962C8B-B14F-4D97-AF65-F5344CB8AC3E}">
        <p14:creationId xmlns:p14="http://schemas.microsoft.com/office/powerpoint/2010/main" val="352444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"/>
          <p:cNvSpPr txBox="1">
            <a:spLocks/>
          </p:cNvSpPr>
          <p:nvPr/>
        </p:nvSpPr>
        <p:spPr>
          <a:xfrm>
            <a:off x="163552" y="4965878"/>
            <a:ext cx="5463136" cy="108817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6000" rIns="68580" bIns="36000" rtlCol="0">
            <a:noAutofit/>
          </a:bodyPr>
          <a:lstStyle>
            <a:defPPr>
              <a:defRPr lang="fr-FR"/>
            </a:defPPr>
            <a:lvl1pPr indent="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9pPr>
          </a:lstStyle>
          <a:p>
            <a:pPr marL="342900" indent="-342900">
              <a:lnSpc>
                <a:spcPts val="2700"/>
              </a:lnSpc>
              <a:buFont typeface="Courier New" panose="02070309020205020404" pitchFamily="49" charset="0"/>
              <a:buChar char="o"/>
            </a:pPr>
            <a:endParaRPr lang="fr-FR" sz="18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D04EC0-1D2D-4925-81C5-D7C741878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194" y="6184712"/>
            <a:ext cx="1713689" cy="505812"/>
          </a:xfrm>
          <a:prstGeom prst="rect">
            <a:avLst/>
          </a:prstGeom>
        </p:spPr>
      </p:pic>
      <p:sp>
        <p:nvSpPr>
          <p:cNvPr id="5" name="Titre 3">
            <a:extLst>
              <a:ext uri="{FF2B5EF4-FFF2-40B4-BE49-F238E27FC236}">
                <a16:creationId xmlns:a16="http://schemas.microsoft.com/office/drawing/2014/main" id="{54F671A2-1E68-48B4-9E4C-1852F7DA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A58D"/>
                </a:solidFill>
                <a:latin typeface="Bookman Old Style"/>
              </a:rPr>
              <a:t>Notre offre à 3 dimensions </a:t>
            </a:r>
            <a:br>
              <a:rPr lang="fr-FR" dirty="0"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fr-FR" sz="2400" b="0" dirty="0">
                <a:latin typeface="Bookman Old Style"/>
                <a:ea typeface="Bookman Old Style" charset="0"/>
                <a:cs typeface="Bookman Old Style" charset="0"/>
              </a:rPr>
              <a:t>stratégique, financière et relationnelle</a:t>
            </a:r>
            <a:br>
              <a:rPr lang="fr-FR" dirty="0">
                <a:latin typeface="Bookman Old Style" charset="0"/>
                <a:ea typeface="Bookman Old Style" charset="0"/>
                <a:cs typeface="Bookman Old Style" charset="0"/>
              </a:rPr>
            </a:b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D005BA3-5AF3-43F5-A595-ECFA17E78704}"/>
              </a:ext>
            </a:extLst>
          </p:cNvPr>
          <p:cNvGrpSpPr/>
          <p:nvPr/>
        </p:nvGrpSpPr>
        <p:grpSpPr>
          <a:xfrm>
            <a:off x="7835343" y="3825910"/>
            <a:ext cx="4053902" cy="1820576"/>
            <a:chOff x="7763254" y="4596493"/>
            <a:chExt cx="4112862" cy="1108885"/>
          </a:xfrm>
        </p:grpSpPr>
        <p:sp>
          <p:nvSpPr>
            <p:cNvPr id="9" name="Titre 3">
              <a:extLst>
                <a:ext uri="{FF2B5EF4-FFF2-40B4-BE49-F238E27FC236}">
                  <a16:creationId xmlns:a16="http://schemas.microsoft.com/office/drawing/2014/main" id="{8C60D7A5-F16B-4E8A-A03A-BB6641007AE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17299" y="4605518"/>
              <a:ext cx="4058817" cy="1099860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000" b="0" i="0" spc="100" baseline="0" dirty="0">
                  <a:solidFill>
                    <a:schemeClr val="bg1"/>
                  </a:solidFill>
                  <a:latin typeface="Graphen Light" panose="00000400000000000000" pitchFamily="50" charset="0"/>
                  <a:ea typeface="Graphen Light" panose="00000400000000000000" pitchFamily="50" charset="0"/>
                  <a:cs typeface="+mj-cs"/>
                </a:defRPr>
              </a:lvl1pPr>
              <a:lvl2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2pPr>
              <a:lvl3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3pPr>
              <a:lvl4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4pPr>
              <a:lvl5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5pPr>
              <a:lvl6pPr marL="400241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6pPr>
              <a:lvl7pPr marL="800479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7pPr>
              <a:lvl8pPr marL="1200723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8pPr>
              <a:lvl9pPr marL="1600963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9pPr>
            </a:lstStyle>
            <a:p>
              <a:pPr algn="l" defTabSz="914400" eaLnBrk="1" hangingPunct="1">
                <a:spcBef>
                  <a:spcPts val="0"/>
                </a:spcBef>
                <a:spcAft>
                  <a:spcPts val="600"/>
                </a:spcAft>
              </a:pPr>
              <a:r>
                <a:rPr lang="fr-FR" sz="1600" b="1" i="1">
                  <a:solidFill>
                    <a:srgbClr val="E0AD00"/>
                  </a:solidFill>
                  <a:latin typeface="+mj-lt"/>
                  <a:ea typeface="+mn-ea"/>
                  <a:cs typeface="+mn-cs"/>
                </a:rPr>
                <a:t>Accéder à un réseau d’acteurs économiques et financiers</a:t>
              </a:r>
            </a:p>
            <a:p>
              <a:pPr marL="144000" lvl="1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</a:pPr>
              <a:r>
                <a:rPr lang="fr-FR" sz="1600" spc="100">
                  <a:latin typeface="Calibri" panose="020F0502020204030204" pitchFamily="34" charset="0"/>
                  <a:cs typeface="Calibri" panose="020F0502020204030204" pitchFamily="34" charset="0"/>
                </a:rPr>
                <a:t> Partenariats </a:t>
              </a:r>
            </a:p>
            <a:p>
              <a:pPr marL="144000" lvl="1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</a:pPr>
              <a:r>
                <a:rPr lang="fr-FR" sz="1600" spc="100">
                  <a:latin typeface="Calibri" panose="020F0502020204030204" pitchFamily="34" charset="0"/>
                  <a:cs typeface="Calibri" panose="020F0502020204030204" pitchFamily="34" charset="0"/>
                </a:rPr>
                <a:t> Mise en relation avec des experts</a:t>
              </a:r>
            </a:p>
            <a:p>
              <a:pPr marL="144000" lvl="1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</a:pPr>
              <a:r>
                <a:rPr lang="fr-FR" sz="1600" spc="100">
                  <a:latin typeface="Calibri" panose="020F0502020204030204" pitchFamily="34" charset="0"/>
                  <a:cs typeface="Calibri" panose="020F0502020204030204" pitchFamily="34" charset="0"/>
                </a:rPr>
                <a:t> Réseau d’entrepreneurs</a:t>
              </a:r>
            </a:p>
            <a:p>
              <a:pPr marL="144000" lvl="1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</a:pPr>
              <a:r>
                <a:rPr lang="fr-FR" sz="1600" spc="100">
                  <a:latin typeface="Calibri" panose="020F0502020204030204" pitchFamily="34" charset="0"/>
                  <a:cs typeface="Calibri" panose="020F0502020204030204" pitchFamily="34" charset="0"/>
                </a:rPr>
                <a:t> Visibilité</a:t>
              </a: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1115F93-993B-4B29-BAD2-15A3BFCBF280}"/>
                </a:ext>
              </a:extLst>
            </p:cNvPr>
            <p:cNvCxnSpPr/>
            <p:nvPr/>
          </p:nvCxnSpPr>
          <p:spPr>
            <a:xfrm>
              <a:off x="7763254" y="4596493"/>
              <a:ext cx="0" cy="1025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BFAF65-356C-42A0-8F00-EB875534AFF0}"/>
              </a:ext>
            </a:extLst>
          </p:cNvPr>
          <p:cNvGrpSpPr/>
          <p:nvPr/>
        </p:nvGrpSpPr>
        <p:grpSpPr>
          <a:xfrm>
            <a:off x="481719" y="2953227"/>
            <a:ext cx="3996361" cy="2079240"/>
            <a:chOff x="1196670" y="4560858"/>
            <a:chExt cx="3270108" cy="1313032"/>
          </a:xfrm>
        </p:grpSpPr>
        <p:sp>
          <p:nvSpPr>
            <p:cNvPr id="12" name="Titre 3">
              <a:extLst>
                <a:ext uri="{FF2B5EF4-FFF2-40B4-BE49-F238E27FC236}">
                  <a16:creationId xmlns:a16="http://schemas.microsoft.com/office/drawing/2014/main" id="{EDAE99E7-5438-4B1B-A4BB-AC1FADF825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96670" y="4560858"/>
              <a:ext cx="3195496" cy="1313032"/>
            </a:xfrm>
            <a:prstGeom prst="rect">
              <a:avLst/>
            </a:prstGeom>
            <a:solidFill>
              <a:schemeClr val="accent1">
                <a:alpha val="9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000" b="0" i="0" spc="100" baseline="0" dirty="0">
                  <a:solidFill>
                    <a:schemeClr val="bg1"/>
                  </a:solidFill>
                  <a:latin typeface="Graphen Light" panose="00000400000000000000" pitchFamily="50" charset="0"/>
                  <a:ea typeface="Graphen Light" panose="00000400000000000000" pitchFamily="50" charset="0"/>
                  <a:cs typeface="+mj-cs"/>
                </a:defRPr>
              </a:lvl1pPr>
              <a:lvl2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2pPr>
              <a:lvl3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3pPr>
              <a:lvl4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4pPr>
              <a:lvl5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5pPr>
              <a:lvl6pPr marL="400241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6pPr>
              <a:lvl7pPr marL="800479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7pPr>
              <a:lvl8pPr marL="1200723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8pPr>
              <a:lvl9pPr marL="1600963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9pPr>
            </a:lstStyle>
            <a:p>
              <a:pPr algn="l" defTabSz="914400" eaLnBrk="1" hangingPunct="1">
                <a:spcBef>
                  <a:spcPts val="0"/>
                </a:spcBef>
                <a:spcAft>
                  <a:spcPts val="600"/>
                </a:spcAft>
                <a:tabLst>
                  <a:tab pos="0" algn="l"/>
                </a:tabLst>
              </a:pPr>
              <a:r>
                <a:rPr lang="fr-FR" sz="1600" b="1" i="1" dirty="0">
                  <a:solidFill>
                    <a:srgbClr val="E0AD00"/>
                  </a:solidFill>
                  <a:latin typeface="+mj-lt"/>
                  <a:ea typeface="+mn-ea"/>
                  <a:cs typeface="+mn-cs"/>
                </a:rPr>
                <a:t>Bâtir la stratégie </a:t>
              </a:r>
              <a:r>
                <a:rPr lang="fr-FR" sz="1600" b="1" i="1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 </a:t>
              </a:r>
            </a:p>
            <a:p>
              <a:pPr marL="0" lvl="1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</a:pPr>
              <a:r>
                <a:rPr lang="fr-FR" sz="1600" spc="100" dirty="0">
                  <a:latin typeface="Calibri"/>
                  <a:cs typeface="Calibri"/>
                </a:rPr>
                <a:t> Challenge du projet</a:t>
              </a:r>
            </a:p>
            <a:p>
              <a:pPr marL="0" lvl="1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</a:pPr>
              <a:r>
                <a:rPr lang="fr-FR" sz="1600" spc="100" dirty="0">
                  <a:latin typeface="Calibri"/>
                  <a:cs typeface="Calibri"/>
                </a:rPr>
                <a:t> Evaluation des besoins financiers et structuration des solutions</a:t>
              </a:r>
            </a:p>
            <a:p>
              <a:pPr marL="0" lvl="1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</a:pPr>
              <a:r>
                <a:rPr lang="fr-FR" sz="1600" spc="100" dirty="0">
                  <a:latin typeface="Calibri"/>
                  <a:cs typeface="Calibri"/>
                </a:rPr>
                <a:t> Sécurisation des risques</a:t>
              </a:r>
            </a:p>
            <a:p>
              <a:pPr marL="0" lvl="1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</a:pPr>
              <a:r>
                <a:rPr lang="fr-FR" sz="1600" spc="100" dirty="0">
                  <a:latin typeface="Calibri"/>
                  <a:cs typeface="Calibri"/>
                </a:rPr>
                <a:t> Relation à la banque et tours de table financiers</a:t>
              </a:r>
              <a:endParaRPr lang="fr-FR" sz="1600" kern="0" spc="0" dirty="0">
                <a:solidFill>
                  <a:schemeClr val="tx1"/>
                </a:solidFill>
                <a:latin typeface="Calibri"/>
                <a:ea typeface="Arial" charset="0"/>
                <a:cs typeface="Calibri"/>
              </a:endParaRPr>
            </a:p>
            <a:p>
              <a:pPr marL="127000" indent="-127000" algn="r">
                <a:buFont typeface="Arial" charset="0"/>
                <a:buChar char="•"/>
              </a:pPr>
              <a:endParaRPr lang="fr-FR" sz="10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EE60A181-9F48-4CE7-9488-DA8F673A28FE}"/>
                </a:ext>
              </a:extLst>
            </p:cNvPr>
            <p:cNvCxnSpPr>
              <a:cxnSpLocks/>
            </p:cNvCxnSpPr>
            <p:nvPr/>
          </p:nvCxnSpPr>
          <p:spPr>
            <a:xfrm>
              <a:off x="4466778" y="4590983"/>
              <a:ext cx="0" cy="12289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B05536E-0AF9-4666-85F8-E504CFF3318D}"/>
              </a:ext>
            </a:extLst>
          </p:cNvPr>
          <p:cNvGrpSpPr/>
          <p:nvPr/>
        </p:nvGrpSpPr>
        <p:grpSpPr>
          <a:xfrm>
            <a:off x="7553486" y="1442536"/>
            <a:ext cx="4145088" cy="1605166"/>
            <a:chOff x="7184134" y="3212766"/>
            <a:chExt cx="3305779" cy="902034"/>
          </a:xfrm>
        </p:grpSpPr>
        <p:sp>
          <p:nvSpPr>
            <p:cNvPr id="15" name="Titre 3">
              <a:extLst>
                <a:ext uri="{FF2B5EF4-FFF2-40B4-BE49-F238E27FC236}">
                  <a16:creationId xmlns:a16="http://schemas.microsoft.com/office/drawing/2014/main" id="{D79722C6-F733-4F60-9CA3-72D3B86357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56856" y="3212766"/>
              <a:ext cx="3233057" cy="900042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000" b="0" i="0" spc="100" baseline="0" dirty="0">
                  <a:solidFill>
                    <a:schemeClr val="bg1"/>
                  </a:solidFill>
                  <a:latin typeface="Graphen Light" panose="00000400000000000000" pitchFamily="50" charset="0"/>
                  <a:ea typeface="Graphen Light" panose="00000400000000000000" pitchFamily="50" charset="0"/>
                  <a:cs typeface="+mj-cs"/>
                </a:defRPr>
              </a:lvl1pPr>
              <a:lvl2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2pPr>
              <a:lvl3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3pPr>
              <a:lvl4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4pPr>
              <a:lvl5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5pPr>
              <a:lvl6pPr marL="400241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6pPr>
              <a:lvl7pPr marL="800479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7pPr>
              <a:lvl8pPr marL="1200723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8pPr>
              <a:lvl9pPr marL="1600963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9pPr>
            </a:lstStyle>
            <a:p>
              <a:pPr algn="l" defTabSz="914400" eaLnBrk="1" hangingPunct="1">
                <a:spcBef>
                  <a:spcPts val="0"/>
                </a:spcBef>
                <a:spcAft>
                  <a:spcPts val="600"/>
                </a:spcAft>
              </a:pPr>
              <a:r>
                <a:rPr lang="fr-FR" sz="1600" b="1" i="1" dirty="0">
                  <a:solidFill>
                    <a:srgbClr val="E0AD00"/>
                  </a:solidFill>
                  <a:latin typeface="+mj-lt"/>
                  <a:ea typeface="+mn-ea"/>
                  <a:cs typeface="+mn-cs"/>
                </a:rPr>
                <a:t>Financer solidaire </a:t>
              </a:r>
            </a:p>
            <a:p>
              <a:pPr marL="144000" lvl="1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</a:pPr>
              <a:r>
                <a:rPr lang="fr-FR" sz="1600" spc="100" dirty="0">
                  <a:latin typeface="Calibri" panose="020F0502020204030204" pitchFamily="34" charset="0"/>
                  <a:cs typeface="Calibri" panose="020F0502020204030204" pitchFamily="34" charset="0"/>
                </a:rPr>
                <a:t> Prêts participatifs</a:t>
              </a:r>
            </a:p>
            <a:p>
              <a:pPr marL="144000" lvl="1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</a:pPr>
              <a:r>
                <a:rPr lang="fr-FR" sz="1600" spc="100" dirty="0">
                  <a:latin typeface="Calibri" panose="020F0502020204030204" pitchFamily="34" charset="0"/>
                  <a:cs typeface="Calibri" panose="020F0502020204030204" pitchFamily="34" charset="0"/>
                </a:rPr>
                <a:t> Garanties sur prêts bancaires</a:t>
              </a:r>
            </a:p>
            <a:p>
              <a:pPr marL="144000" lvl="1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</a:pPr>
              <a:r>
                <a:rPr lang="fr-FR" sz="1600" spc="100" dirty="0">
                  <a:latin typeface="Calibri" panose="020F0502020204030204" pitchFamily="34" charset="0"/>
                  <a:cs typeface="Calibri" panose="020F0502020204030204" pitchFamily="34" charset="0"/>
                </a:rPr>
                <a:t> Primes</a:t>
              </a:r>
            </a:p>
            <a:p>
              <a:pPr marL="144000" lvl="1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</a:pPr>
              <a:r>
                <a:rPr lang="fr-FR" sz="1600" spc="100" dirty="0">
                  <a:latin typeface="Calibri" panose="020F0502020204030204" pitchFamily="34" charset="0"/>
                  <a:cs typeface="Calibri" panose="020F0502020204030204" pitchFamily="34" charset="0"/>
                </a:rPr>
                <a:t> Investissements en fonds prop</a:t>
              </a:r>
              <a:r>
                <a:rPr lang="fr-FR" sz="1400" spc="100" dirty="0">
                  <a:latin typeface="Calibri" panose="020F0502020204030204" pitchFamily="34" charset="0"/>
                  <a:cs typeface="Calibri" panose="020F0502020204030204" pitchFamily="34" charset="0"/>
                </a:rPr>
                <a:t>res</a:t>
              </a:r>
              <a:endParaRPr lang="fr-FR" sz="1400" kern="0" spc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  <a:p>
              <a:pPr marL="171450" indent="-171450" algn="l">
                <a:buFont typeface="Arial" charset="0"/>
                <a:buChar char="•"/>
              </a:pPr>
              <a:endParaRPr lang="fr-FR" sz="9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90387CDE-AD7E-49FC-A721-65D068FB0D1C}"/>
                </a:ext>
              </a:extLst>
            </p:cNvPr>
            <p:cNvCxnSpPr>
              <a:cxnSpLocks/>
            </p:cNvCxnSpPr>
            <p:nvPr/>
          </p:nvCxnSpPr>
          <p:spPr>
            <a:xfrm>
              <a:off x="7184134" y="3221148"/>
              <a:ext cx="0" cy="8936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1396BBD-BF15-466C-8E70-05879BA2D057}"/>
              </a:ext>
            </a:extLst>
          </p:cNvPr>
          <p:cNvGrpSpPr/>
          <p:nvPr/>
        </p:nvGrpSpPr>
        <p:grpSpPr>
          <a:xfrm>
            <a:off x="4492731" y="2043805"/>
            <a:ext cx="3342612" cy="3037229"/>
            <a:chOff x="4510027" y="2899721"/>
            <a:chExt cx="3342612" cy="3037229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21E3C9A-EE8C-406C-AF15-5008EDDBC2FF}"/>
                </a:ext>
              </a:extLst>
            </p:cNvPr>
            <p:cNvGrpSpPr/>
            <p:nvPr/>
          </p:nvGrpSpPr>
          <p:grpSpPr>
            <a:xfrm>
              <a:off x="5204528" y="2899721"/>
              <a:ext cx="1668595" cy="1369206"/>
              <a:chOff x="4925207" y="3133401"/>
              <a:chExt cx="1668595" cy="1369206"/>
            </a:xfrm>
          </p:grpSpPr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10BD3C98-A02C-4AA6-AC81-7F64A215E41D}"/>
                  </a:ext>
                </a:extLst>
              </p:cNvPr>
              <p:cNvGrpSpPr/>
              <p:nvPr/>
            </p:nvGrpSpPr>
            <p:grpSpPr>
              <a:xfrm>
                <a:off x="5276637" y="3422521"/>
                <a:ext cx="1080086" cy="1080086"/>
                <a:chOff x="-878840" y="1859280"/>
                <a:chExt cx="1666240" cy="1666240"/>
              </a:xfrm>
            </p:grpSpPr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30E9B958-E6C5-47ED-90EE-4DB772BDE170}"/>
                    </a:ext>
                  </a:extLst>
                </p:cNvPr>
                <p:cNvSpPr/>
                <p:nvPr/>
              </p:nvSpPr>
              <p:spPr>
                <a:xfrm>
                  <a:off x="-878840" y="1859280"/>
                  <a:ext cx="1666240" cy="1666240"/>
                </a:xfrm>
                <a:prstGeom prst="ellipse">
                  <a:avLst/>
                </a:prstGeom>
                <a:solidFill>
                  <a:schemeClr val="accent1"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40" name="Groupe 39">
                  <a:extLst>
                    <a:ext uri="{FF2B5EF4-FFF2-40B4-BE49-F238E27FC236}">
                      <a16:creationId xmlns:a16="http://schemas.microsoft.com/office/drawing/2014/main" id="{AB1E32CB-A5D9-4DBC-BBC5-F49E4F835555}"/>
                    </a:ext>
                  </a:extLst>
                </p:cNvPr>
                <p:cNvGrpSpPr/>
                <p:nvPr/>
              </p:nvGrpSpPr>
              <p:grpSpPr>
                <a:xfrm>
                  <a:off x="-746760" y="1991360"/>
                  <a:ext cx="1402080" cy="1402080"/>
                  <a:chOff x="-589280" y="1991360"/>
                  <a:chExt cx="1402080" cy="1402080"/>
                </a:xfrm>
              </p:grpSpPr>
              <p:sp>
                <p:nvSpPr>
                  <p:cNvPr id="41" name="Ellipse 40">
                    <a:extLst>
                      <a:ext uri="{FF2B5EF4-FFF2-40B4-BE49-F238E27FC236}">
                        <a16:creationId xmlns:a16="http://schemas.microsoft.com/office/drawing/2014/main" id="{DAA2F28E-CE5A-4674-B418-9A391E5899F1}"/>
                      </a:ext>
                    </a:extLst>
                  </p:cNvPr>
                  <p:cNvSpPr/>
                  <p:nvPr/>
                </p:nvSpPr>
                <p:spPr>
                  <a:xfrm>
                    <a:off x="-589280" y="1991360"/>
                    <a:ext cx="1402080" cy="140208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42" name="Graphique 41">
                    <a:extLst>
                      <a:ext uri="{FF2B5EF4-FFF2-40B4-BE49-F238E27FC236}">
                        <a16:creationId xmlns:a16="http://schemas.microsoft.com/office/drawing/2014/main" id="{239102F7-0793-437A-B26B-FE5DBCB3F6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80057" y="2367280"/>
                    <a:ext cx="728042" cy="72804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8" name="Titre 3">
                <a:extLst>
                  <a:ext uri="{FF2B5EF4-FFF2-40B4-BE49-F238E27FC236}">
                    <a16:creationId xmlns:a16="http://schemas.microsoft.com/office/drawing/2014/main" id="{7920090C-A033-4E2E-A4C7-A68805F842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25207" y="3133401"/>
                <a:ext cx="1668595" cy="314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>
                <a:lvl1pPr algn="ctr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lang="en-US" sz="3000" b="0" i="0" spc="100" baseline="0" dirty="0">
                    <a:solidFill>
                      <a:schemeClr val="bg1"/>
                    </a:solidFill>
                    <a:latin typeface="Graphen Light" panose="00000400000000000000" pitchFamily="50" charset="0"/>
                    <a:ea typeface="Graphen Light" panose="00000400000000000000" pitchFamily="50" charset="0"/>
                    <a:cs typeface="+mj-cs"/>
                  </a:defRPr>
                </a:lvl1pPr>
                <a:lvl2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2pPr>
                <a:lvl3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3pPr>
                <a:lvl4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4pPr>
                <a:lvl5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5pPr>
                <a:lvl6pPr marL="400241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6pPr>
                <a:lvl7pPr marL="800479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7pPr>
                <a:lvl8pPr marL="1200723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8pPr>
                <a:lvl9pPr marL="1600963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9pPr>
              </a:lstStyle>
              <a:p>
                <a:r>
                  <a:rPr lang="fr-FR" sz="1800" b="1" kern="0" spc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Financement</a:t>
                </a:r>
              </a:p>
            </p:txBody>
          </p: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B4A02B4F-42C9-47F3-8B59-780E8B54F766}"/>
                </a:ext>
              </a:extLst>
            </p:cNvPr>
            <p:cNvGrpSpPr/>
            <p:nvPr/>
          </p:nvGrpSpPr>
          <p:grpSpPr>
            <a:xfrm>
              <a:off x="4510027" y="4517291"/>
              <a:ext cx="1142060" cy="1419659"/>
              <a:chOff x="3982372" y="4823427"/>
              <a:chExt cx="1142060" cy="1419659"/>
            </a:xfrm>
          </p:grpSpPr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ECA5AFED-CD26-4FD5-81DF-04838A97BC87}"/>
                  </a:ext>
                </a:extLst>
              </p:cNvPr>
              <p:cNvGrpSpPr/>
              <p:nvPr/>
            </p:nvGrpSpPr>
            <p:grpSpPr>
              <a:xfrm>
                <a:off x="4013359" y="4823427"/>
                <a:ext cx="1080086" cy="1080086"/>
                <a:chOff x="-878840" y="4378960"/>
                <a:chExt cx="1666240" cy="1666240"/>
              </a:xfrm>
            </p:grpSpPr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A234B35C-3800-4F81-A260-E113A089A513}"/>
                    </a:ext>
                  </a:extLst>
                </p:cNvPr>
                <p:cNvSpPr/>
                <p:nvPr/>
              </p:nvSpPr>
              <p:spPr>
                <a:xfrm>
                  <a:off x="-878840" y="4378960"/>
                  <a:ext cx="1666240" cy="1666240"/>
                </a:xfrm>
                <a:prstGeom prst="ellipse">
                  <a:avLst/>
                </a:prstGeom>
                <a:solidFill>
                  <a:schemeClr val="accent1"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4" name="Groupe 33">
                  <a:extLst>
                    <a:ext uri="{FF2B5EF4-FFF2-40B4-BE49-F238E27FC236}">
                      <a16:creationId xmlns:a16="http://schemas.microsoft.com/office/drawing/2014/main" id="{53434FF8-0F07-43BB-B3D9-F21DC7B7340F}"/>
                    </a:ext>
                  </a:extLst>
                </p:cNvPr>
                <p:cNvGrpSpPr/>
                <p:nvPr/>
              </p:nvGrpSpPr>
              <p:grpSpPr>
                <a:xfrm>
                  <a:off x="-746760" y="4511040"/>
                  <a:ext cx="1402080" cy="1402080"/>
                  <a:chOff x="-589280" y="4511040"/>
                  <a:chExt cx="1402080" cy="1402080"/>
                </a:xfrm>
              </p:grpSpPr>
              <p:sp>
                <p:nvSpPr>
                  <p:cNvPr id="35" name="Ellipse 34">
                    <a:extLst>
                      <a:ext uri="{FF2B5EF4-FFF2-40B4-BE49-F238E27FC236}">
                        <a16:creationId xmlns:a16="http://schemas.microsoft.com/office/drawing/2014/main" id="{77711C07-2077-45F0-95F5-D99BF1BA4837}"/>
                      </a:ext>
                    </a:extLst>
                  </p:cNvPr>
                  <p:cNvSpPr/>
                  <p:nvPr/>
                </p:nvSpPr>
                <p:spPr>
                  <a:xfrm>
                    <a:off x="-589280" y="4511040"/>
                    <a:ext cx="1402080" cy="140208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36" name="Graphique 35">
                    <a:extLst>
                      <a:ext uri="{FF2B5EF4-FFF2-40B4-BE49-F238E27FC236}">
                        <a16:creationId xmlns:a16="http://schemas.microsoft.com/office/drawing/2014/main" id="{FB8CF81E-7A72-4FC9-8C61-0358C4D9A3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311588" y="4788732"/>
                    <a:ext cx="846697" cy="8466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2" name="Titre 3">
                <a:extLst>
                  <a:ext uri="{FF2B5EF4-FFF2-40B4-BE49-F238E27FC236}">
                    <a16:creationId xmlns:a16="http://schemas.microsoft.com/office/drawing/2014/main" id="{83356BDE-2D20-43D8-A1D4-2AF69406B01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82372" y="5928170"/>
                <a:ext cx="1142060" cy="314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>
                <a:lvl1pPr algn="ctr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lang="en-US" sz="3000" b="0" i="0" spc="100" baseline="0" dirty="0">
                    <a:solidFill>
                      <a:schemeClr val="bg1"/>
                    </a:solidFill>
                    <a:latin typeface="Graphen Light" panose="00000400000000000000" pitchFamily="50" charset="0"/>
                    <a:ea typeface="Graphen Light" panose="00000400000000000000" pitchFamily="50" charset="0"/>
                    <a:cs typeface="+mj-cs"/>
                  </a:defRPr>
                </a:lvl1pPr>
                <a:lvl2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2pPr>
                <a:lvl3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3pPr>
                <a:lvl4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4pPr>
                <a:lvl5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5pPr>
                <a:lvl6pPr marL="400241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6pPr>
                <a:lvl7pPr marL="800479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7pPr>
                <a:lvl8pPr marL="1200723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8pPr>
                <a:lvl9pPr marL="1600963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9pPr>
              </a:lstStyle>
              <a:p>
                <a:r>
                  <a:rPr lang="fr-FR" sz="1800" b="1" kern="0" spc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Conseil</a:t>
                </a: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FB0C7230-7CE7-460A-B44F-DFAAE766767C}"/>
                </a:ext>
              </a:extLst>
            </p:cNvPr>
            <p:cNvGrpSpPr/>
            <p:nvPr/>
          </p:nvGrpSpPr>
          <p:grpSpPr>
            <a:xfrm>
              <a:off x="5985579" y="4517291"/>
              <a:ext cx="1867060" cy="1419659"/>
              <a:chOff x="5985579" y="4823427"/>
              <a:chExt cx="1867060" cy="1419659"/>
            </a:xfrm>
          </p:grpSpPr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84006CDC-6216-471F-8453-1C48F2785705}"/>
                  </a:ext>
                </a:extLst>
              </p:cNvPr>
              <p:cNvGrpSpPr/>
              <p:nvPr/>
            </p:nvGrpSpPr>
            <p:grpSpPr>
              <a:xfrm>
                <a:off x="6570901" y="4823427"/>
                <a:ext cx="1080086" cy="1080086"/>
                <a:chOff x="1656080" y="1859280"/>
                <a:chExt cx="1666240" cy="1666240"/>
              </a:xfrm>
            </p:grpSpPr>
            <p:sp>
              <p:nvSpPr>
                <p:cNvPr id="27" name="Ellipse 26">
                  <a:extLst>
                    <a:ext uri="{FF2B5EF4-FFF2-40B4-BE49-F238E27FC236}">
                      <a16:creationId xmlns:a16="http://schemas.microsoft.com/office/drawing/2014/main" id="{048253E5-854E-44C4-8B61-3C4F429943BA}"/>
                    </a:ext>
                  </a:extLst>
                </p:cNvPr>
                <p:cNvSpPr/>
                <p:nvPr/>
              </p:nvSpPr>
              <p:spPr>
                <a:xfrm>
                  <a:off x="1656080" y="1859280"/>
                  <a:ext cx="1666240" cy="1666240"/>
                </a:xfrm>
                <a:prstGeom prst="ellipse">
                  <a:avLst/>
                </a:prstGeom>
                <a:solidFill>
                  <a:schemeClr val="accent1"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8" name="Groupe 27">
                  <a:extLst>
                    <a:ext uri="{FF2B5EF4-FFF2-40B4-BE49-F238E27FC236}">
                      <a16:creationId xmlns:a16="http://schemas.microsoft.com/office/drawing/2014/main" id="{D556B56F-86C5-4387-BFB8-05E5539D4811}"/>
                    </a:ext>
                  </a:extLst>
                </p:cNvPr>
                <p:cNvGrpSpPr/>
                <p:nvPr/>
              </p:nvGrpSpPr>
              <p:grpSpPr>
                <a:xfrm>
                  <a:off x="1788160" y="1991360"/>
                  <a:ext cx="1402080" cy="1402080"/>
                  <a:chOff x="1971040" y="1991360"/>
                  <a:chExt cx="1402080" cy="1402080"/>
                </a:xfrm>
              </p:grpSpPr>
              <p:sp>
                <p:nvSpPr>
                  <p:cNvPr id="29" name="Ellipse 28">
                    <a:extLst>
                      <a:ext uri="{FF2B5EF4-FFF2-40B4-BE49-F238E27FC236}">
                        <a16:creationId xmlns:a16="http://schemas.microsoft.com/office/drawing/2014/main" id="{FEE69C9C-C9B7-49AA-9C0C-D04979CD669A}"/>
                      </a:ext>
                    </a:extLst>
                  </p:cNvPr>
                  <p:cNvSpPr/>
                  <p:nvPr/>
                </p:nvSpPr>
                <p:spPr>
                  <a:xfrm>
                    <a:off x="1971040" y="1991360"/>
                    <a:ext cx="1402080" cy="140208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30" name="Graphique 29">
                    <a:extLst>
                      <a:ext uri="{FF2B5EF4-FFF2-40B4-BE49-F238E27FC236}">
                        <a16:creationId xmlns:a16="http://schemas.microsoft.com/office/drawing/2014/main" id="{15F1D01B-3350-404D-B233-A0CACE2BD9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05195" y="2341506"/>
                    <a:ext cx="701790" cy="70178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6" name="Titre 3">
                <a:extLst>
                  <a:ext uri="{FF2B5EF4-FFF2-40B4-BE49-F238E27FC236}">
                    <a16:creationId xmlns:a16="http://schemas.microsoft.com/office/drawing/2014/main" id="{4289B05D-B405-4578-B1D9-4ED4C1CA43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85579" y="5928170"/>
                <a:ext cx="1867060" cy="314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>
                <a:lvl1pPr algn="ctr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lang="en-US" sz="3000" b="0" i="0" spc="100" baseline="0" dirty="0">
                    <a:solidFill>
                      <a:schemeClr val="bg1"/>
                    </a:solidFill>
                    <a:latin typeface="Graphen Light" panose="00000400000000000000" pitchFamily="50" charset="0"/>
                    <a:ea typeface="Graphen Light" panose="00000400000000000000" pitchFamily="50" charset="0"/>
                    <a:cs typeface="+mj-cs"/>
                  </a:defRPr>
                </a:lvl1pPr>
                <a:lvl2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2pPr>
                <a:lvl3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3pPr>
                <a:lvl4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4pPr>
                <a:lvl5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5pPr>
                <a:lvl6pPr marL="400241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6pPr>
                <a:lvl7pPr marL="800479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7pPr>
                <a:lvl8pPr marL="1200723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8pPr>
                <a:lvl9pPr marL="1600963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9pPr>
              </a:lstStyle>
              <a:p>
                <a:r>
                  <a:rPr lang="fr-FR" sz="1800" b="1" kern="0" spc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Mise en réseau</a:t>
                </a:r>
              </a:p>
            </p:txBody>
          </p:sp>
        </p:grp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0A16FEF1-12EA-4FB9-82DC-92578746C7C5}"/>
                </a:ext>
              </a:extLst>
            </p:cNvPr>
            <p:cNvCxnSpPr/>
            <p:nvPr/>
          </p:nvCxnSpPr>
          <p:spPr>
            <a:xfrm flipV="1">
              <a:off x="5396120" y="4165600"/>
              <a:ext cx="263000" cy="321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5E15EBB0-43D2-42C4-962D-602AF3999D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4360" y="4165600"/>
              <a:ext cx="263000" cy="321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2A67E9B-EC62-42D1-A401-B5FB382A375C}"/>
                </a:ext>
              </a:extLst>
            </p:cNvPr>
            <p:cNvCxnSpPr>
              <a:cxnSpLocks/>
            </p:cNvCxnSpPr>
            <p:nvPr/>
          </p:nvCxnSpPr>
          <p:spPr>
            <a:xfrm>
              <a:off x="5649467" y="5118904"/>
              <a:ext cx="8326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53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AFDEEA0-B235-8838-ABD7-0BAC165E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Nous contacter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9D3AABC-1FA7-67FE-AE62-90DF322D2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6676" y="1575606"/>
            <a:ext cx="7514968" cy="35351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1600" b="1" dirty="0"/>
              <a:t>      Un besoin de financement  ?</a:t>
            </a:r>
          </a:p>
          <a:p>
            <a:r>
              <a:rPr lang="fr-FR" sz="1600" dirty="0"/>
              <a:t>Marina MICOLAS</a:t>
            </a:r>
          </a:p>
          <a:p>
            <a:r>
              <a:rPr lang="fr-FR" sz="1600" dirty="0">
                <a:hlinkClick r:id="rId2"/>
              </a:rPr>
              <a:t>m.micolas@franceactive-champagneardenne.org</a:t>
            </a:r>
            <a:endParaRPr lang="fr-FR" sz="1600" dirty="0">
              <a:cs typeface="Arial"/>
            </a:endParaRPr>
          </a:p>
          <a:p>
            <a:r>
              <a:rPr lang="fr-FR" sz="1600" dirty="0"/>
              <a:t>03 25 41 62 83</a:t>
            </a:r>
          </a:p>
          <a:p>
            <a:endParaRPr lang="fr-FR" sz="1600" dirty="0"/>
          </a:p>
          <a:p>
            <a:pPr>
              <a:tabLst>
                <a:tab pos="444500" algn="l"/>
              </a:tabLst>
            </a:pPr>
            <a:r>
              <a:rPr lang="fr-FR" sz="1600" b="1" dirty="0"/>
              <a:t>      Un projet de territoire en émergence ?</a:t>
            </a:r>
          </a:p>
          <a:p>
            <a:r>
              <a:rPr lang="fr-FR" sz="1600" dirty="0"/>
              <a:t>Aline COLLOT</a:t>
            </a:r>
            <a:endParaRPr lang="fr-FR" sz="1600" dirty="0">
              <a:cs typeface="Arial"/>
            </a:endParaRPr>
          </a:p>
          <a:p>
            <a:r>
              <a:rPr lang="fr-FR" sz="1600" dirty="0">
                <a:hlinkClick r:id="rId3"/>
              </a:rPr>
              <a:t>a.collot@franceactive-champagneardenne.org</a:t>
            </a:r>
            <a:endParaRPr lang="fr-FR" sz="1600" dirty="0"/>
          </a:p>
          <a:p>
            <a:r>
              <a:rPr lang="fr-FR" sz="1600" dirty="0"/>
              <a:t>06 44 84 89 93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3323BD-4AF2-65EB-5CBD-98E7C39D6F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1624040" y="1617657"/>
            <a:ext cx="296945" cy="2222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C3689AA-A9F6-1C27-CAC2-1C6AA96C13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1681024" y="3471052"/>
            <a:ext cx="296945" cy="2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73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C9F997B-10C5-28A9-D5F0-AD20EA8263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58" y="4760940"/>
            <a:ext cx="1784413" cy="17844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183543D-9EA1-9081-7D28-5ECD8972C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1" y="4705337"/>
            <a:ext cx="2029095" cy="20290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27A2C94-3C5C-AB7A-2273-E82DD5D83E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3" y="2637789"/>
            <a:ext cx="1977058" cy="8013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736220-367F-F269-91A4-C119C4CBA1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06" y="5051246"/>
            <a:ext cx="2334576" cy="9048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79C3CEE-3E07-70DE-B611-46A7F01179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3" y="3583559"/>
            <a:ext cx="1784413" cy="15954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D188EF-9FB9-F899-9F8B-F720E7F92E3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69" y="4044901"/>
            <a:ext cx="3329311" cy="67276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C52E23E-5DB9-D2A0-858A-EDAAB5D0A2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60" y="2600907"/>
            <a:ext cx="1844132" cy="111935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4BE6AC-E758-2D0A-E849-1CE4F777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408" y="718240"/>
            <a:ext cx="10451592" cy="7798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Nos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partenaires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48E5E2-99BC-3AF6-BDAC-3C45DFEF404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94" y="3830130"/>
            <a:ext cx="2377517" cy="11023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48ED97-0E3C-965A-1FD0-FBAEFF469D9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379" y="2354541"/>
            <a:ext cx="1977058" cy="1096906"/>
          </a:xfrm>
          <a:prstGeom prst="rect">
            <a:avLst/>
          </a:prstGeom>
        </p:spPr>
      </p:pic>
      <p:pic>
        <p:nvPicPr>
          <p:cNvPr id="8" name="Image 7" descr="Une image contenant texte, vert, extérieur, signe&#10;&#10;Description générée automatiquement">
            <a:extLst>
              <a:ext uri="{FF2B5EF4-FFF2-40B4-BE49-F238E27FC236}">
                <a16:creationId xmlns:a16="http://schemas.microsoft.com/office/drawing/2014/main" id="{3BFD48A2-BE11-6F8F-3C6F-A10B6948426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65" y="2761798"/>
            <a:ext cx="1896963" cy="821761"/>
          </a:xfrm>
          <a:prstGeom prst="rect">
            <a:avLst/>
          </a:prstGeom>
        </p:spPr>
      </p:pic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5CDE2CA-D04B-46F1-F33C-A9D2B5438AB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37" y="2807540"/>
            <a:ext cx="2251632" cy="7760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815B8D-0326-D5F4-934D-D0BCD7F7254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82" y="4968025"/>
            <a:ext cx="3253105" cy="10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B6DCD30-87D0-453B-881F-76676D0501C4}"/>
              </a:ext>
            </a:extLst>
          </p:cNvPr>
          <p:cNvSpPr txBox="1"/>
          <p:nvPr/>
        </p:nvSpPr>
        <p:spPr>
          <a:xfrm>
            <a:off x="3764280" y="1031172"/>
            <a:ext cx="4663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spc="200">
                <a:solidFill>
                  <a:schemeClr val="bg1"/>
                </a:solidFill>
              </a:rPr>
              <a:t>MERCI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2F04A5-CBBF-47BC-8016-4C6BA0617844}"/>
              </a:ext>
            </a:extLst>
          </p:cNvPr>
          <p:cNvSpPr/>
          <p:nvPr/>
        </p:nvSpPr>
        <p:spPr>
          <a:xfrm>
            <a:off x="4108127" y="3484126"/>
            <a:ext cx="3975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spc="100">
                <a:solidFill>
                  <a:schemeClr val="bg1"/>
                </a:solidFill>
                <a:latin typeface="arial" panose="020B0604020202020204" pitchFamily="34" charset="0"/>
              </a:rPr>
              <a:t>Pépinière d’entreprises </a:t>
            </a:r>
            <a:r>
              <a:rPr lang="fr-FR" sz="1400" spc="100" err="1">
                <a:solidFill>
                  <a:schemeClr val="bg1"/>
                </a:solidFill>
                <a:latin typeface="arial" panose="020B0604020202020204" pitchFamily="34" charset="0"/>
              </a:rPr>
              <a:t>Plein’Est</a:t>
            </a:r>
            <a:endParaRPr lang="fr-FR" sz="1400" spc="1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1400" spc="100">
                <a:solidFill>
                  <a:schemeClr val="bg1"/>
                </a:solidFill>
                <a:latin typeface="arial" panose="020B0604020202020204" pitchFamily="34" charset="0"/>
              </a:rPr>
              <a:t>2 rue Michel Girardot – 52000 Chaumont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020574-6D06-4AA1-9D1E-8A1B6820480E}"/>
              </a:ext>
            </a:extLst>
          </p:cNvPr>
          <p:cNvSpPr/>
          <p:nvPr/>
        </p:nvSpPr>
        <p:spPr>
          <a:xfrm>
            <a:off x="3376643" y="3071456"/>
            <a:ext cx="5438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spc="100">
                <a:solidFill>
                  <a:schemeClr val="bg1"/>
                </a:solidFill>
                <a:latin typeface="arial" panose="020B0604020202020204" pitchFamily="34" charset="0"/>
              </a:rPr>
              <a:t>FRANCE ACTIVE CHAMPAGNE-ARDENNE</a:t>
            </a:r>
            <a:endParaRPr lang="fr-FR" b="1" spc="1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9CB72-887A-4DFF-A49E-E7022765CD8C}"/>
              </a:ext>
            </a:extLst>
          </p:cNvPr>
          <p:cNvSpPr/>
          <p:nvPr/>
        </p:nvSpPr>
        <p:spPr>
          <a:xfrm>
            <a:off x="5046132" y="4041235"/>
            <a:ext cx="2099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spc="100">
                <a:solidFill>
                  <a:schemeClr val="bg1"/>
                </a:solidFill>
                <a:latin typeface="arial" panose="020B0604020202020204" pitchFamily="34" charset="0"/>
              </a:rPr>
              <a:t>Tel : 06.44.84.89.93</a:t>
            </a:r>
            <a:endParaRPr lang="fr-FR" sz="1400" spc="1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36A07E6A-79B4-4E75-A98C-7FFBD1769655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911091" y="2578789"/>
            <a:ext cx="369818" cy="342424"/>
            <a:chOff x="3248" y="4225"/>
            <a:chExt cx="108" cy="100"/>
          </a:xfrm>
          <a:solidFill>
            <a:schemeClr val="bg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0A90CDB-71A5-4241-B18E-B4F795715C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FBA08D9-DED7-46C5-BB1E-F13C3EC6B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D3D3242-D911-4CBA-AB24-B92CAED7C4D4}"/>
              </a:ext>
            </a:extLst>
          </p:cNvPr>
          <p:cNvGrpSpPr/>
          <p:nvPr/>
        </p:nvGrpSpPr>
        <p:grpSpPr>
          <a:xfrm>
            <a:off x="5619934" y="5180185"/>
            <a:ext cx="952133" cy="398384"/>
            <a:chOff x="4745865" y="4737376"/>
            <a:chExt cx="952133" cy="398384"/>
          </a:xfrm>
        </p:grpSpPr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8F27A812-27EC-4FD0-867F-A939ED0DA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99615" y="4737376"/>
              <a:ext cx="398383" cy="398383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BDD334EA-EBF2-415E-8537-265AE6AAD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45865" y="4737377"/>
              <a:ext cx="398383" cy="398383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3AA27-3BE8-497B-B698-434B756EAC44}"/>
              </a:ext>
            </a:extLst>
          </p:cNvPr>
          <p:cNvSpPr/>
          <p:nvPr/>
        </p:nvSpPr>
        <p:spPr>
          <a:xfrm>
            <a:off x="4257261" y="4494863"/>
            <a:ext cx="3677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i="1">
                <a:solidFill>
                  <a:schemeClr val="bg1"/>
                </a:solidFill>
              </a:rPr>
              <a:t>https://www.franceactive-grandest.org/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29F4CBD-FFC9-4F49-B116-9E006042A43D}"/>
              </a:ext>
            </a:extLst>
          </p:cNvPr>
          <p:cNvCxnSpPr/>
          <p:nvPr/>
        </p:nvCxnSpPr>
        <p:spPr>
          <a:xfrm>
            <a:off x="5741671" y="3429000"/>
            <a:ext cx="7086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7D497AD-1BE9-49AF-BDA0-7CE6FA42874D}"/>
              </a:ext>
            </a:extLst>
          </p:cNvPr>
          <p:cNvCxnSpPr>
            <a:cxnSpLocks/>
          </p:cNvCxnSpPr>
          <p:nvPr/>
        </p:nvCxnSpPr>
        <p:spPr>
          <a:xfrm>
            <a:off x="5892167" y="4435689"/>
            <a:ext cx="407669" cy="0"/>
          </a:xfrm>
          <a:prstGeom prst="line">
            <a:avLst/>
          </a:prstGeom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81AB252-B17B-40BE-9A43-8B53CFFF13EF}"/>
              </a:ext>
            </a:extLst>
          </p:cNvPr>
          <p:cNvCxnSpPr>
            <a:cxnSpLocks/>
          </p:cNvCxnSpPr>
          <p:nvPr/>
        </p:nvCxnSpPr>
        <p:spPr>
          <a:xfrm>
            <a:off x="5892167" y="4908129"/>
            <a:ext cx="407669" cy="0"/>
          </a:xfrm>
          <a:prstGeom prst="line">
            <a:avLst/>
          </a:prstGeom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67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EDEA7FF-C10A-4C76-9219-56351E38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163"/>
            <a:ext cx="10515600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>
                <a:solidFill>
                  <a:srgbClr val="262626"/>
                </a:solidFill>
                <a:uFillTx/>
                <a:latin typeface="Arial"/>
              </a:rPr>
              <a:t>FRANCE ACTIVE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1" u="none" strike="noStrike" kern="1200" cap="none" spc="0" baseline="0">
                <a:solidFill>
                  <a:srgbClr val="262626"/>
                </a:solidFill>
                <a:uFillTx/>
                <a:latin typeface="Bookman Old Style"/>
              </a:rPr>
              <a:t>Le mouvement des entrepreneurs engagés</a:t>
            </a:r>
          </a:p>
        </p:txBody>
      </p:sp>
      <p:grpSp>
        <p:nvGrpSpPr>
          <p:cNvPr id="10" name="Groupe 17">
            <a:extLst>
              <a:ext uri="{FF2B5EF4-FFF2-40B4-BE49-F238E27FC236}">
                <a16:creationId xmlns:a16="http://schemas.microsoft.com/office/drawing/2014/main" id="{3DFC109F-F2FB-479E-AD39-EE73F7438989}"/>
              </a:ext>
            </a:extLst>
          </p:cNvPr>
          <p:cNvGrpSpPr/>
          <p:nvPr/>
        </p:nvGrpSpPr>
        <p:grpSpPr>
          <a:xfrm>
            <a:off x="738554" y="1786597"/>
            <a:ext cx="6475284" cy="3346654"/>
            <a:chOff x="1015477" y="2252139"/>
            <a:chExt cx="6213658" cy="1739961"/>
          </a:xfrm>
        </p:grpSpPr>
        <p:cxnSp>
          <p:nvCxnSpPr>
            <p:cNvPr id="11" name="Connecteur droit 16">
              <a:extLst>
                <a:ext uri="{FF2B5EF4-FFF2-40B4-BE49-F238E27FC236}">
                  <a16:creationId xmlns:a16="http://schemas.microsoft.com/office/drawing/2014/main" id="{A1E4EC09-321B-4F53-9066-2182A6CBACA3}"/>
                </a:ext>
              </a:extLst>
            </p:cNvPr>
            <p:cNvCxnSpPr/>
            <p:nvPr/>
          </p:nvCxnSpPr>
          <p:spPr>
            <a:xfrm>
              <a:off x="1127244" y="2252139"/>
              <a:ext cx="1301000" cy="0"/>
            </a:xfrm>
            <a:prstGeom prst="straightConnector1">
              <a:avLst/>
            </a:prstGeom>
            <a:noFill/>
            <a:ln w="6345" cap="flat">
              <a:solidFill>
                <a:srgbClr val="00A58D"/>
              </a:solidFill>
              <a:prstDash val="solid"/>
              <a:miter/>
            </a:ln>
          </p:spPr>
        </p:cxnSp>
        <p:grpSp>
          <p:nvGrpSpPr>
            <p:cNvPr id="12" name="Groupe 7">
              <a:extLst>
                <a:ext uri="{FF2B5EF4-FFF2-40B4-BE49-F238E27FC236}">
                  <a16:creationId xmlns:a16="http://schemas.microsoft.com/office/drawing/2014/main" id="{9DED8B19-DD49-4DA3-9B4C-7497C93F9811}"/>
                </a:ext>
              </a:extLst>
            </p:cNvPr>
            <p:cNvGrpSpPr/>
            <p:nvPr/>
          </p:nvGrpSpPr>
          <p:grpSpPr>
            <a:xfrm>
              <a:off x="1015477" y="2771951"/>
              <a:ext cx="6213658" cy="1220149"/>
              <a:chOff x="1015477" y="2771951"/>
              <a:chExt cx="6213658" cy="1220149"/>
            </a:xfrm>
          </p:grpSpPr>
          <p:sp>
            <p:nvSpPr>
              <p:cNvPr id="13" name="ZoneTexte 1">
                <a:extLst>
                  <a:ext uri="{FF2B5EF4-FFF2-40B4-BE49-F238E27FC236}">
                    <a16:creationId xmlns:a16="http://schemas.microsoft.com/office/drawing/2014/main" id="{804BDDDE-1F03-45FF-9E01-C4CDC1262708}"/>
                  </a:ext>
                </a:extLst>
              </p:cNvPr>
              <p:cNvSpPr txBox="1"/>
              <p:nvPr/>
            </p:nvSpPr>
            <p:spPr>
              <a:xfrm>
                <a:off x="1015477" y="3368036"/>
                <a:ext cx="6213658" cy="624064"/>
              </a:xfrm>
              <a:prstGeom prst="rect">
                <a:avLst/>
              </a:prstGeom>
              <a:noFill/>
              <a:ln w="952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r>
                  <a:rPr lang="fr-FR" b="1" i="0" u="none" strike="noStrike" kern="1200" cap="none" spc="100" baseline="0" dirty="0">
                    <a:solidFill>
                      <a:srgbClr val="00A58D"/>
                    </a:solidFill>
                    <a:uFillTx/>
                    <a:latin typeface="Calibri"/>
                    <a:ea typeface="Calibri"/>
                    <a:cs typeface="Calibri"/>
                  </a:rPr>
                  <a:t>Une </a:t>
                </a:r>
                <a:r>
                  <a:rPr lang="fr-FR" b="1" spc="100" dirty="0">
                    <a:solidFill>
                      <a:srgbClr val="00A58D"/>
                    </a:solidFill>
                    <a:latin typeface="Calibri"/>
                    <a:ea typeface="Calibri"/>
                    <a:cs typeface="Calibri"/>
                  </a:rPr>
                  <a:t>raison d’être : </a:t>
                </a:r>
                <a:br>
                  <a:rPr lang="fr-FR" b="1" i="0" u="none" strike="noStrike" kern="1200" cap="none" spc="100" baseline="0" dirty="0"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fr-FR" spc="100" dirty="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</a:rPr>
                  <a:t>Contribuer à une </a:t>
                </a:r>
                <a:r>
                  <a:rPr lang="fr-FR" b="1" spc="100" dirty="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</a:rPr>
                  <a:t>économie plus inclusive et durable </a:t>
                </a:r>
                <a:r>
                  <a:rPr lang="fr-FR" spc="100" dirty="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</a:rPr>
                  <a:t>en </a:t>
                </a:r>
                <a:r>
                  <a:rPr lang="fr-FR" b="1" spc="100" dirty="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</a:rPr>
                  <a:t>donnant les moyens d’agir </a:t>
                </a:r>
                <a:r>
                  <a:rPr lang="fr-FR" spc="100" dirty="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</a:rPr>
                  <a:t>aux entrepreneurs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b="0" i="0" u="none" strike="noStrike" kern="1200" cap="none" spc="100" baseline="0">
                  <a:solidFill>
                    <a:srgbClr val="4DC0AF"/>
                  </a:solidFill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space réservé du texte 19">
                <a:extLst>
                  <a:ext uri="{FF2B5EF4-FFF2-40B4-BE49-F238E27FC236}">
                    <a16:creationId xmlns:a16="http://schemas.microsoft.com/office/drawing/2014/main" id="{9651E276-4AEA-4119-87D1-6DF5B442661F}"/>
                  </a:ext>
                </a:extLst>
              </p:cNvPr>
              <p:cNvSpPr txBox="1"/>
              <p:nvPr/>
            </p:nvSpPr>
            <p:spPr>
              <a:xfrm>
                <a:off x="1015477" y="2771951"/>
                <a:ext cx="6037492" cy="762198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just" defTabSz="914400" rtl="0" fontAlgn="auto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b="1" i="0" u="none" strike="noStrike" kern="1200" cap="none" spc="100" baseline="0" dirty="0">
                    <a:solidFill>
                      <a:srgbClr val="00A58D"/>
                    </a:solidFill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35 associations territoriales </a:t>
                </a:r>
                <a:r>
                  <a:rPr lang="fr-FR" b="0" i="0" u="none" strike="noStrike" kern="1200" cap="none" spc="100" baseline="0" dirty="0">
                    <a:solidFill>
                      <a:srgbClr val="262626"/>
                    </a:solidFill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réparties sur tout le territoire, au plus proche des enjeux économiques et sociaux</a:t>
                </a:r>
              </a:p>
            </p:txBody>
          </p:sp>
          <p:cxnSp>
            <p:nvCxnSpPr>
              <p:cNvPr id="15" name="Connecteur droit 19">
                <a:extLst>
                  <a:ext uri="{FF2B5EF4-FFF2-40B4-BE49-F238E27FC236}">
                    <a16:creationId xmlns:a16="http://schemas.microsoft.com/office/drawing/2014/main" id="{EA91A691-D00A-4A8B-BAE2-1498990FB3AD}"/>
                  </a:ext>
                </a:extLst>
              </p:cNvPr>
              <p:cNvCxnSpPr/>
              <p:nvPr/>
            </p:nvCxnSpPr>
            <p:spPr>
              <a:xfrm>
                <a:off x="1127244" y="3227502"/>
                <a:ext cx="1301000" cy="0"/>
              </a:xfrm>
              <a:prstGeom prst="straightConnector1">
                <a:avLst/>
              </a:prstGeom>
              <a:noFill/>
              <a:ln w="6345" cap="flat">
                <a:solidFill>
                  <a:srgbClr val="00A58D"/>
                </a:solidFill>
                <a:prstDash val="solid"/>
                <a:miter/>
              </a:ln>
            </p:spPr>
          </p:cxnSp>
        </p:grpSp>
      </p:grpSp>
      <p:pic>
        <p:nvPicPr>
          <p:cNvPr id="16" name="Image 14">
            <a:extLst>
              <a:ext uri="{FF2B5EF4-FFF2-40B4-BE49-F238E27FC236}">
                <a16:creationId xmlns:a16="http://schemas.microsoft.com/office/drawing/2014/main" id="{2D2D67D6-F1BA-4B85-87C4-B78F5AB457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378" b="34757"/>
          <a:stretch>
            <a:fillRect/>
          </a:stretch>
        </p:blipFill>
        <p:spPr>
          <a:xfrm>
            <a:off x="7415139" y="1090360"/>
            <a:ext cx="4238372" cy="372864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7" name="Groupe 20">
            <a:extLst>
              <a:ext uri="{FF2B5EF4-FFF2-40B4-BE49-F238E27FC236}">
                <a16:creationId xmlns:a16="http://schemas.microsoft.com/office/drawing/2014/main" id="{779596D7-8948-420D-8FAA-95E1FCA01329}"/>
              </a:ext>
            </a:extLst>
          </p:cNvPr>
          <p:cNvGrpSpPr/>
          <p:nvPr/>
        </p:nvGrpSpPr>
        <p:grpSpPr>
          <a:xfrm>
            <a:off x="1777739" y="5151857"/>
            <a:ext cx="8163260" cy="965185"/>
            <a:chOff x="1777739" y="5151857"/>
            <a:chExt cx="8163260" cy="965185"/>
          </a:xfrm>
        </p:grpSpPr>
        <p:sp>
          <p:nvSpPr>
            <p:cNvPr id="18" name="Rectangle à coins arrondis 8">
              <a:extLst>
                <a:ext uri="{FF2B5EF4-FFF2-40B4-BE49-F238E27FC236}">
                  <a16:creationId xmlns:a16="http://schemas.microsoft.com/office/drawing/2014/main" id="{DD9A29A0-6BED-4DA6-B3CB-18C85146E084}"/>
                </a:ext>
              </a:extLst>
            </p:cNvPr>
            <p:cNvSpPr/>
            <p:nvPr/>
          </p:nvSpPr>
          <p:spPr>
            <a:xfrm>
              <a:off x="1777739" y="5151857"/>
              <a:ext cx="8163260" cy="96518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abs f3"/>
                <a:gd name="f10" fmla="abs f4"/>
                <a:gd name="f11" fmla="abs f5"/>
                <a:gd name="f12" fmla="*/ f7 1 180"/>
                <a:gd name="f13" fmla="+- 0 0 f1"/>
                <a:gd name="f14" fmla="+- f6 f6 0"/>
                <a:gd name="f15" fmla="abs f6"/>
                <a:gd name="f16" fmla="?: f9 f3 1"/>
                <a:gd name="f17" fmla="?: f10 f4 1"/>
                <a:gd name="f18" fmla="?: f11 f5 1"/>
                <a:gd name="f19" fmla="*/ f8 f12 1"/>
                <a:gd name="f20" fmla="+- f6 0 f14"/>
                <a:gd name="f21" fmla="?: f6 f13 f1"/>
                <a:gd name="f22" fmla="?: f6 f1 f13"/>
                <a:gd name="f23" fmla="*/ f16 1 21600"/>
                <a:gd name="f24" fmla="*/ f17 1 21600"/>
                <a:gd name="f25" fmla="*/ 21600 f16 1"/>
                <a:gd name="f26" fmla="*/ 21600 f17 1"/>
                <a:gd name="f27" fmla="+- 0 0 f19"/>
                <a:gd name="f28" fmla="abs f20"/>
                <a:gd name="f29" fmla="?: f20 f13 f1"/>
                <a:gd name="f30" fmla="?: f20 f1 f13"/>
                <a:gd name="f31" fmla="?: f20 f2 f1"/>
                <a:gd name="f32" fmla="?: f20 f1 f2"/>
                <a:gd name="f33" fmla="?: f20 0 f0"/>
                <a:gd name="f34" fmla="?: f20 f0 0"/>
                <a:gd name="f35" fmla="min f24 f23"/>
                <a:gd name="f36" fmla="*/ f25 1 f18"/>
                <a:gd name="f37" fmla="*/ f26 1 f18"/>
                <a:gd name="f38" fmla="*/ f27 f0 1"/>
                <a:gd name="f39" fmla="?: f20 f32 f31"/>
                <a:gd name="f40" fmla="?: f20 f31 f32"/>
                <a:gd name="f41" fmla="?: f6 f30 f29"/>
                <a:gd name="f42" fmla="val f36"/>
                <a:gd name="f43" fmla="val f37"/>
                <a:gd name="f44" fmla="*/ f38 1 f7"/>
                <a:gd name="f45" fmla="?: f6 f40 f39"/>
                <a:gd name="f46" fmla="*/ f14 f35 1"/>
                <a:gd name="f47" fmla="*/ f6 f35 1"/>
                <a:gd name="f48" fmla="*/ f28 f35 1"/>
                <a:gd name="f49" fmla="*/ f15 f35 1"/>
                <a:gd name="f50" fmla="+- f43 0 f6"/>
                <a:gd name="f51" fmla="+- f42 0 f6"/>
                <a:gd name="f52" fmla="+- f44 0 f1"/>
                <a:gd name="f53" fmla="*/ f43 f35 1"/>
                <a:gd name="f54" fmla="*/ f42 f35 1"/>
                <a:gd name="f55" fmla="+- f43 0 f50"/>
                <a:gd name="f56" fmla="+- f42 0 f51"/>
                <a:gd name="f57" fmla="+- f50 0 f43"/>
                <a:gd name="f58" fmla="+- f51 0 f42"/>
                <a:gd name="f59" fmla="+- f52 f1 0"/>
                <a:gd name="f60" fmla="*/ f50 f35 1"/>
                <a:gd name="f61" fmla="*/ f51 f35 1"/>
                <a:gd name="f62" fmla="abs f55"/>
                <a:gd name="f63" fmla="?: f55 0 f0"/>
                <a:gd name="f64" fmla="?: f55 f0 0"/>
                <a:gd name="f65" fmla="?: f55 f21 f22"/>
                <a:gd name="f66" fmla="abs f56"/>
                <a:gd name="f67" fmla="abs f57"/>
                <a:gd name="f68" fmla="?: f56 f13 f1"/>
                <a:gd name="f69" fmla="?: f56 f1 f13"/>
                <a:gd name="f70" fmla="?: f56 f2 f1"/>
                <a:gd name="f71" fmla="?: f56 f1 f2"/>
                <a:gd name="f72" fmla="abs f58"/>
                <a:gd name="f73" fmla="?: f58 f13 f1"/>
                <a:gd name="f74" fmla="?: f58 f1 f13"/>
                <a:gd name="f75" fmla="?: f58 f34 f33"/>
                <a:gd name="f76" fmla="?: f58 f33 f34"/>
                <a:gd name="f77" fmla="*/ f59 f7 1"/>
                <a:gd name="f78" fmla="?: f6 f64 f63"/>
                <a:gd name="f79" fmla="?: f6 f63 f64"/>
                <a:gd name="f80" fmla="?: f56 f71 f70"/>
                <a:gd name="f81" fmla="?: f56 f70 f71"/>
                <a:gd name="f82" fmla="?: f57 f69 f68"/>
                <a:gd name="f83" fmla="?: f20 f75 f76"/>
                <a:gd name="f84" fmla="?: f20 f73 f74"/>
                <a:gd name="f85" fmla="*/ f77 1 f0"/>
                <a:gd name="f86" fmla="*/ f62 f35 1"/>
                <a:gd name="f87" fmla="*/ f66 f35 1"/>
                <a:gd name="f88" fmla="*/ f67 f35 1"/>
                <a:gd name="f89" fmla="*/ f72 f35 1"/>
                <a:gd name="f90" fmla="?: f55 f78 f79"/>
                <a:gd name="f91" fmla="?: f57 f81 f80"/>
                <a:gd name="f92" fmla="+- 0 0 f85"/>
                <a:gd name="f93" fmla="+- 0 0 f92"/>
                <a:gd name="f94" fmla="*/ f93 f0 1"/>
                <a:gd name="f95" fmla="*/ f94 1 f7"/>
                <a:gd name="f96" fmla="+- f95 0 f1"/>
                <a:gd name="f97" fmla="cos 1 f96"/>
                <a:gd name="f98" fmla="+- 0 0 f97"/>
                <a:gd name="f99" fmla="+- 0 0 f98"/>
                <a:gd name="f100" fmla="val f99"/>
                <a:gd name="f101" fmla="+- 0 0 f100"/>
                <a:gd name="f102" fmla="*/ f6 f101 1"/>
                <a:gd name="f103" fmla="*/ f102 3163 1"/>
                <a:gd name="f104" fmla="*/ f103 1 7636"/>
                <a:gd name="f105" fmla="+- f6 f104 0"/>
                <a:gd name="f106" fmla="+- f42 0 f104"/>
                <a:gd name="f107" fmla="+- f43 0 f104"/>
                <a:gd name="f108" fmla="*/ f105 f35 1"/>
                <a:gd name="f109" fmla="*/ f106 f35 1"/>
                <a:gd name="f110" fmla="*/ f107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08" r="f109" b="f110"/>
              <a:pathLst>
                <a:path>
                  <a:moveTo>
                    <a:pt x="f46" y="f47"/>
                  </a:moveTo>
                  <a:arcTo wR="f48" hR="f49" stAng="f45" swAng="f41"/>
                  <a:lnTo>
                    <a:pt x="f47" y="f60"/>
                  </a:lnTo>
                  <a:arcTo wR="f49" hR="f86" stAng="f90" swAng="f65"/>
                  <a:lnTo>
                    <a:pt x="f61" y="f53"/>
                  </a:lnTo>
                  <a:arcTo wR="f87" hR="f88" stAng="f91" swAng="f82"/>
                  <a:lnTo>
                    <a:pt x="f54" y="f46"/>
                  </a:lnTo>
                  <a:arcTo wR="f89" hR="f48" stAng="f83" swAng="f84"/>
                  <a:close/>
                </a:path>
              </a:pathLst>
            </a:custGeom>
            <a:solidFill>
              <a:srgbClr val="00A58D">
                <a:alpha val="1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" name="ZoneTexte 9">
              <a:extLst>
                <a:ext uri="{FF2B5EF4-FFF2-40B4-BE49-F238E27FC236}">
                  <a16:creationId xmlns:a16="http://schemas.microsoft.com/office/drawing/2014/main" id="{3C293C36-D6E0-4EB2-B68F-98FC8AC649E5}"/>
                </a:ext>
              </a:extLst>
            </p:cNvPr>
            <p:cNvSpPr txBox="1"/>
            <p:nvPr/>
          </p:nvSpPr>
          <p:spPr>
            <a:xfrm>
              <a:off x="2522344" y="5218947"/>
              <a:ext cx="1546524" cy="7386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1" spc="300" dirty="0">
                  <a:solidFill>
                    <a:srgbClr val="00A58D"/>
                  </a:solidFill>
                  <a:latin typeface="Calibri"/>
                  <a:ea typeface="Open Sans"/>
                  <a:cs typeface="Calibri"/>
                </a:rPr>
                <a:t>800</a:t>
              </a:r>
              <a:br>
                <a:rPr lang="fr-FR" sz="2800" b="1" i="0" u="none" strike="noStrike" kern="1200" cap="none" spc="300" baseline="0" dirty="0">
                  <a:solidFill>
                    <a:srgbClr val="00A58D"/>
                  </a:solidFill>
                  <a:uFillTx/>
                  <a:latin typeface="Calibri" panose="020F0502020204030204" pitchFamily="34" charset="0"/>
                  <a:ea typeface="Open Sans" pitchFamily="34"/>
                  <a:cs typeface="Calibri" panose="020F0502020204030204" pitchFamily="34" charset="0"/>
                </a:rPr>
              </a:br>
              <a:r>
                <a:rPr lang="fr-FR" sz="1400" b="0" i="0" u="none" strike="noStrike" kern="1200" cap="none" spc="0" baseline="0" dirty="0">
                  <a:solidFill>
                    <a:srgbClr val="3C3C3C"/>
                  </a:solidFill>
                  <a:uFillTx/>
                  <a:latin typeface="Calibri"/>
                  <a:ea typeface="Open Sans"/>
                  <a:cs typeface="Calibri"/>
                </a:rPr>
                <a:t>SALARIÉS</a:t>
              </a:r>
            </a:p>
          </p:txBody>
        </p:sp>
        <p:sp>
          <p:nvSpPr>
            <p:cNvPr id="20" name="ZoneTexte 10">
              <a:extLst>
                <a:ext uri="{FF2B5EF4-FFF2-40B4-BE49-F238E27FC236}">
                  <a16:creationId xmlns:a16="http://schemas.microsoft.com/office/drawing/2014/main" id="{2D96F9A4-FA74-43DD-89C6-F9D471BC505E}"/>
                </a:ext>
              </a:extLst>
            </p:cNvPr>
            <p:cNvSpPr txBox="1"/>
            <p:nvPr/>
          </p:nvSpPr>
          <p:spPr>
            <a:xfrm>
              <a:off x="5012210" y="5218947"/>
              <a:ext cx="1666265" cy="73866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1" spc="300" dirty="0">
                  <a:solidFill>
                    <a:srgbClr val="00A58D"/>
                  </a:solidFill>
                  <a:latin typeface="Calibri"/>
                  <a:ea typeface="Open Sans"/>
                  <a:cs typeface="Calibri"/>
                </a:rPr>
                <a:t>3 000</a:t>
              </a:r>
              <a:br>
                <a:rPr lang="fr-FR" sz="2800" b="1" i="0" u="none" strike="noStrike" kern="1200" cap="none" spc="300" baseline="0" dirty="0">
                  <a:uFillTx/>
                  <a:latin typeface="Calibri" panose="020F0502020204030204" pitchFamily="34" charset="0"/>
                  <a:ea typeface="Open Sans" pitchFamily="34"/>
                  <a:cs typeface="Calibri" panose="020F0502020204030204" pitchFamily="34" charset="0"/>
                </a:rPr>
              </a:br>
              <a:r>
                <a:rPr lang="fr-FR" sz="1400" b="0" i="0" u="none" strike="noStrike" kern="1200" cap="none" spc="0" baseline="0" dirty="0">
                  <a:solidFill>
                    <a:srgbClr val="3C3C3C"/>
                  </a:solidFill>
                  <a:uFillTx/>
                  <a:latin typeface="Calibri"/>
                  <a:ea typeface="Open Sans"/>
                  <a:cs typeface="Calibri"/>
                </a:rPr>
                <a:t>BÉNÉVOLES</a:t>
              </a:r>
            </a:p>
          </p:txBody>
        </p:sp>
        <p:sp>
          <p:nvSpPr>
            <p:cNvPr id="21" name="ZoneTexte 11">
              <a:extLst>
                <a:ext uri="{FF2B5EF4-FFF2-40B4-BE49-F238E27FC236}">
                  <a16:creationId xmlns:a16="http://schemas.microsoft.com/office/drawing/2014/main" id="{A3A7AEC3-E328-49CB-B3BF-F00098BD4AB6}"/>
                </a:ext>
              </a:extLst>
            </p:cNvPr>
            <p:cNvSpPr txBox="1"/>
            <p:nvPr/>
          </p:nvSpPr>
          <p:spPr>
            <a:xfrm>
              <a:off x="7213838" y="5218947"/>
              <a:ext cx="2444465" cy="7386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1" spc="300" dirty="0">
                  <a:solidFill>
                    <a:srgbClr val="00A58D"/>
                  </a:solidFill>
                  <a:latin typeface="Calibri"/>
                  <a:ea typeface="Open Sans"/>
                  <a:cs typeface="Calibri"/>
                </a:rPr>
                <a:t>140</a:t>
              </a:r>
              <a:endParaRPr lang="en-US" dirty="0"/>
            </a:p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dirty="0">
                  <a:solidFill>
                    <a:srgbClr val="3C3C3C"/>
                  </a:solidFill>
                  <a:latin typeface="Calibri"/>
                  <a:ea typeface="Open Sans"/>
                  <a:cs typeface="Calibri"/>
                </a:rPr>
                <a:t>POINTS</a:t>
              </a:r>
              <a:r>
                <a:rPr lang="fr-FR" sz="1400" b="0" i="0" u="none" strike="noStrike" kern="1200" cap="none" spc="0" baseline="0" dirty="0">
                  <a:solidFill>
                    <a:srgbClr val="3C3C3C"/>
                  </a:solidFill>
                  <a:uFillTx/>
                  <a:latin typeface="Calibri"/>
                  <a:ea typeface="Open Sans"/>
                  <a:cs typeface="Calibri"/>
                </a:rPr>
                <a:t> D’ACCUEIL</a:t>
              </a:r>
              <a:endParaRPr lang="fr-FR" dirty="0"/>
            </a:p>
          </p:txBody>
        </p:sp>
        <p:cxnSp>
          <p:nvCxnSpPr>
            <p:cNvPr id="22" name="Connecteur droit 12">
              <a:extLst>
                <a:ext uri="{FF2B5EF4-FFF2-40B4-BE49-F238E27FC236}">
                  <a16:creationId xmlns:a16="http://schemas.microsoft.com/office/drawing/2014/main" id="{B474CD56-3EC0-46AA-9E4D-EC1DAB6DB5B8}"/>
                </a:ext>
              </a:extLst>
            </p:cNvPr>
            <p:cNvCxnSpPr/>
            <p:nvPr/>
          </p:nvCxnSpPr>
          <p:spPr>
            <a:xfrm>
              <a:off x="4604232" y="5382451"/>
              <a:ext cx="0" cy="503999"/>
            </a:xfrm>
            <a:prstGeom prst="straightConnector1">
              <a:avLst/>
            </a:prstGeom>
            <a:noFill/>
            <a:ln w="47621" cap="flat">
              <a:solidFill>
                <a:srgbClr val="005247">
                  <a:alpha val="7000"/>
                </a:srgbClr>
              </a:solidFill>
              <a:prstDash val="solid"/>
              <a:miter/>
            </a:ln>
          </p:spPr>
        </p:cxnSp>
        <p:cxnSp>
          <p:nvCxnSpPr>
            <p:cNvPr id="23" name="Connecteur droit 13">
              <a:extLst>
                <a:ext uri="{FF2B5EF4-FFF2-40B4-BE49-F238E27FC236}">
                  <a16:creationId xmlns:a16="http://schemas.microsoft.com/office/drawing/2014/main" id="{8D29D606-8A3A-421F-904B-0C5DF7EF1D4B}"/>
                </a:ext>
              </a:extLst>
            </p:cNvPr>
            <p:cNvCxnSpPr/>
            <p:nvPr/>
          </p:nvCxnSpPr>
          <p:spPr>
            <a:xfrm>
              <a:off x="7065632" y="5382451"/>
              <a:ext cx="0" cy="503999"/>
            </a:xfrm>
            <a:prstGeom prst="straightConnector1">
              <a:avLst/>
            </a:prstGeom>
            <a:noFill/>
            <a:ln w="47621" cap="flat">
              <a:solidFill>
                <a:srgbClr val="005247">
                  <a:alpha val="7000"/>
                </a:srgbClr>
              </a:solidFill>
              <a:prstDash val="solid"/>
              <a:miter/>
            </a:ln>
          </p:spPr>
        </p:cxnSp>
      </p:grpSp>
      <p:sp>
        <p:nvSpPr>
          <p:cNvPr id="26" name="Espace réservé du texte 19">
            <a:extLst>
              <a:ext uri="{FF2B5EF4-FFF2-40B4-BE49-F238E27FC236}">
                <a16:creationId xmlns:a16="http://schemas.microsoft.com/office/drawing/2014/main" id="{5B822D28-0E63-4C45-BF16-21A8524FF56B}"/>
              </a:ext>
            </a:extLst>
          </p:cNvPr>
          <p:cNvSpPr txBox="1"/>
          <p:nvPr/>
        </p:nvSpPr>
        <p:spPr>
          <a:xfrm>
            <a:off x="738554" y="1880505"/>
            <a:ext cx="6065452" cy="9830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i="0" u="none" strike="noStrike" kern="1200" cap="none" spc="100" baseline="0" dirty="0">
                <a:solidFill>
                  <a:srgbClr val="00A58D"/>
                </a:solidFill>
                <a:uFillTx/>
                <a:latin typeface="Calibri"/>
                <a:ea typeface="Calibri"/>
                <a:cs typeface="Calibri"/>
              </a:rPr>
              <a:t>Un réseau associatif qui accompagne et finance les créateurs d’entreprise et structures de l’ESS </a:t>
            </a:r>
            <a:r>
              <a:rPr lang="fr-FR" spc="100" dirty="0">
                <a:solidFill>
                  <a:srgbClr val="262626"/>
                </a:solidFill>
                <a:latin typeface="Calibri"/>
                <a:ea typeface="Calibri"/>
                <a:cs typeface="Calibri"/>
              </a:rPr>
              <a:t>depuis 1988 </a:t>
            </a:r>
            <a:endParaRPr lang="fr-FR" spc="1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858BB8BA-079C-4AC4-8BAB-9B3F1E484DBD}"/>
              </a:ext>
            </a:extLst>
          </p:cNvPr>
          <p:cNvGrpSpPr/>
          <p:nvPr/>
        </p:nvGrpSpPr>
        <p:grpSpPr>
          <a:xfrm>
            <a:off x="1064161" y="-137466"/>
            <a:ext cx="10233140" cy="3394232"/>
            <a:chOff x="2140677" y="108181"/>
            <a:chExt cx="8209124" cy="2356287"/>
          </a:xfrm>
        </p:grpSpPr>
        <p:sp>
          <p:nvSpPr>
            <p:cNvPr id="8" name="Titre 1">
              <a:extLst>
                <a:ext uri="{FF2B5EF4-FFF2-40B4-BE49-F238E27FC236}">
                  <a16:creationId xmlns:a16="http://schemas.microsoft.com/office/drawing/2014/main" id="{52E9A263-A34E-4757-BD4B-462B8B55DBAD}"/>
                </a:ext>
              </a:extLst>
            </p:cNvPr>
            <p:cNvSpPr txBox="1">
              <a:spLocks/>
            </p:cNvSpPr>
            <p:nvPr/>
          </p:nvSpPr>
          <p:spPr>
            <a:xfrm>
              <a:off x="2364720" y="108181"/>
              <a:ext cx="7985081" cy="858443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i="1" kern="1200" spc="20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dirty="0"/>
                <a:t> </a:t>
              </a:r>
            </a:p>
            <a:p>
              <a:pPr algn="l"/>
              <a:endParaRPr lang="fr-FR" sz="1600" b="0" i="0" dirty="0">
                <a:solidFill>
                  <a:srgbClr val="00B0F0"/>
                </a:solidFill>
                <a:latin typeface="+mn-lt"/>
              </a:endParaRPr>
            </a:p>
            <a:p>
              <a:pPr algn="l"/>
              <a:endParaRPr lang="fr-FR" sz="1600" b="0" i="0" dirty="0">
                <a:solidFill>
                  <a:srgbClr val="00B0F0"/>
                </a:solidFill>
                <a:latin typeface="+mn-lt"/>
              </a:endParaRPr>
            </a:p>
            <a:p>
              <a:pPr algn="l"/>
              <a:endParaRPr lang="fr-FR" sz="1600" i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fr-FR" sz="1600" i="0" dirty="0">
                  <a:solidFill>
                    <a:schemeClr val="tx1"/>
                  </a:solidFill>
                  <a:latin typeface="+mn-lt"/>
                </a:rPr>
                <a:t>  </a:t>
              </a:r>
            </a:p>
            <a:p>
              <a:pPr algn="l"/>
              <a:r>
                <a:rPr lang="fr-FR" sz="1800" i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 ancrage au plus près des besoins</a:t>
              </a:r>
              <a:r>
                <a:rPr lang="fr-FR" sz="1800" b="0" i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l"/>
              <a:endParaRPr lang="fr-FR" sz="18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fr-FR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4 bureaux : Reims, Troyes, Charleville-Mézières, Chaumont</a:t>
              </a:r>
            </a:p>
            <a:p>
              <a:pPr algn="l"/>
              <a:endParaRPr lang="fr-FR" sz="18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fr-FR" sz="1800" b="0" i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i="0" spc="1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Effectif</a:t>
              </a:r>
              <a:r>
                <a:rPr lang="fr-FR" sz="1800" b="0" i="0" spc="1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: 13 salariés / 50 bénévoles</a:t>
              </a:r>
            </a:p>
            <a:p>
              <a:pPr algn="l"/>
              <a:endParaRPr lang="fr-FR" sz="18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fr-FR" sz="1800" b="0" i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800" i="0" spc="1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 métiers :</a:t>
              </a:r>
              <a:r>
                <a:rPr lang="fr-FR" sz="1800" b="0" i="0" spc="1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Conseil </a:t>
              </a:r>
              <a:r>
                <a:rPr lang="fr-FR" sz="1800" i="0" spc="100" dirty="0">
                  <a:solidFill>
                    <a:srgbClr val="00666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&gt;</a:t>
              </a:r>
              <a:r>
                <a:rPr lang="fr-FR" sz="1800" b="0" i="0" spc="1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financement </a:t>
              </a:r>
              <a:r>
                <a:rPr lang="fr-FR" sz="1800" i="0" spc="100" dirty="0">
                  <a:solidFill>
                    <a:srgbClr val="00666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&gt;</a:t>
              </a:r>
              <a:r>
                <a:rPr lang="fr-FR" sz="1800" b="0" i="0" spc="1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mise en réseau</a:t>
              </a:r>
            </a:p>
            <a:p>
              <a:pPr algn="l"/>
              <a:endParaRPr lang="fr-FR" sz="18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fr-FR" sz="1800" b="0" i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175895" algn="l"/>
              <a:r>
                <a:rPr lang="fr-FR" sz="1800" i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Depuis 20 ans </a:t>
              </a:r>
              <a:endParaRPr lang="fr-FR" sz="18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endParaRPr lang="fr-FR" sz="1600" i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endParaRPr lang="fr-FR" sz="1600" i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endParaRPr lang="fr-FR" sz="1600" i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fr-FR" sz="1600" i="0" dirty="0">
                  <a:solidFill>
                    <a:schemeClr val="tx1"/>
                  </a:solidFill>
                  <a:latin typeface="+mn-lt"/>
                </a:rPr>
                <a:t> </a:t>
              </a:r>
            </a:p>
            <a:p>
              <a:pPr algn="l"/>
              <a:endParaRPr lang="fr-FR" sz="1600" i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fr-FR" sz="1600" i="0" dirty="0">
                  <a:solidFill>
                    <a:schemeClr val="tx1"/>
                  </a:solidFill>
                  <a:latin typeface="+mn-lt"/>
                </a:rPr>
                <a:t>                                </a:t>
              </a:r>
            </a:p>
            <a:p>
              <a:pPr algn="l"/>
              <a:endParaRPr lang="fr-FR" sz="1600" i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D8A8EB2-0FF8-46A5-A369-72131581A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50024">
              <a:off x="2127122" y="1110804"/>
              <a:ext cx="203212" cy="175763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C2C5B69-F269-4FB5-B30B-0BD3D1C18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50024">
              <a:off x="2136785" y="1891644"/>
              <a:ext cx="206140" cy="178296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122A142-B3ED-4251-B97D-2DC0D3821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50024">
              <a:off x="2127411" y="2281325"/>
              <a:ext cx="196409" cy="169877"/>
            </a:xfrm>
            <a:prstGeom prst="rect">
              <a:avLst/>
            </a:prstGeom>
          </p:spPr>
        </p:pic>
      </p:grpSp>
      <p:sp>
        <p:nvSpPr>
          <p:cNvPr id="10" name="Rectangle 26">
            <a:extLst>
              <a:ext uri="{FF2B5EF4-FFF2-40B4-BE49-F238E27FC236}">
                <a16:creationId xmlns:a16="http://schemas.microsoft.com/office/drawing/2014/main" id="{CA431E5E-8C5F-404F-B69C-1C118C289368}"/>
              </a:ext>
            </a:extLst>
          </p:cNvPr>
          <p:cNvSpPr/>
          <p:nvPr/>
        </p:nvSpPr>
        <p:spPr>
          <a:xfrm>
            <a:off x="1939442" y="3732274"/>
            <a:ext cx="8533204" cy="2091649"/>
          </a:xfrm>
          <a:prstGeom prst="rect">
            <a:avLst/>
          </a:prstGeom>
          <a:solidFill>
            <a:srgbClr val="00A58D">
              <a:alpha val="1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2" name="Groupe 60">
            <a:extLst>
              <a:ext uri="{FF2B5EF4-FFF2-40B4-BE49-F238E27FC236}">
                <a16:creationId xmlns:a16="http://schemas.microsoft.com/office/drawing/2014/main" id="{B2AA009E-3CDF-479F-8B0A-D14331ECDAE0}"/>
              </a:ext>
            </a:extLst>
          </p:cNvPr>
          <p:cNvGrpSpPr/>
          <p:nvPr/>
        </p:nvGrpSpPr>
        <p:grpSpPr>
          <a:xfrm>
            <a:off x="3021518" y="4197737"/>
            <a:ext cx="1627513" cy="1406422"/>
            <a:chOff x="113760" y="4505193"/>
            <a:chExt cx="1627513" cy="1468206"/>
          </a:xfrm>
        </p:grpSpPr>
        <p:sp>
          <p:nvSpPr>
            <p:cNvPr id="16" name="ZoneTexte 9">
              <a:extLst>
                <a:ext uri="{FF2B5EF4-FFF2-40B4-BE49-F238E27FC236}">
                  <a16:creationId xmlns:a16="http://schemas.microsoft.com/office/drawing/2014/main" id="{81572681-398E-4EB5-8F17-933F19F3074F}"/>
                </a:ext>
              </a:extLst>
            </p:cNvPr>
            <p:cNvSpPr txBox="1"/>
            <p:nvPr/>
          </p:nvSpPr>
          <p:spPr>
            <a:xfrm>
              <a:off x="113760" y="5067696"/>
              <a:ext cx="1627513" cy="54620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1" dirty="0">
                  <a:solidFill>
                    <a:srgbClr val="E0AD00"/>
                  </a:solidFill>
                  <a:latin typeface="Arial"/>
                  <a:ea typeface="Open Sans"/>
                  <a:cs typeface="Open Sans"/>
                </a:rPr>
                <a:t>7 517</a:t>
              </a:r>
              <a:endParaRPr lang="fr-FR" sz="2800" b="1" dirty="0">
                <a:solidFill>
                  <a:srgbClr val="E0AD00"/>
                </a:solidFill>
                <a:latin typeface="Arial"/>
                <a:ea typeface="Open Sans" pitchFamily="34"/>
                <a:cs typeface="Open Sans" pitchFamily="34"/>
              </a:endParaRPr>
            </a:p>
          </p:txBody>
        </p:sp>
        <p:sp>
          <p:nvSpPr>
            <p:cNvPr id="17" name="ZoneTexte 10">
              <a:extLst>
                <a:ext uri="{FF2B5EF4-FFF2-40B4-BE49-F238E27FC236}">
                  <a16:creationId xmlns:a16="http://schemas.microsoft.com/office/drawing/2014/main" id="{4EBFB9F3-64B7-45BE-B897-96709251C60F}"/>
                </a:ext>
              </a:extLst>
            </p:cNvPr>
            <p:cNvSpPr txBox="1"/>
            <p:nvPr/>
          </p:nvSpPr>
          <p:spPr>
            <a:xfrm>
              <a:off x="121377" y="5450180"/>
              <a:ext cx="1612270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1" i="1" u="none" strike="noStrike" kern="1200" cap="none" spc="0" baseline="0">
                  <a:solidFill>
                    <a:srgbClr val="262626"/>
                  </a:solidFill>
                  <a:uFillTx/>
                  <a:latin typeface="Bookman Old Style"/>
                  <a:ea typeface="Open Sans" pitchFamily="34"/>
                  <a:cs typeface="Open Sans" pitchFamily="34"/>
                </a:rPr>
                <a:t>emplois créés</a:t>
              </a:r>
              <a:br>
                <a:rPr lang="fr-FR" sz="1400" b="1" i="1" u="none" strike="noStrike" kern="1200" cap="none" spc="0" baseline="0">
                  <a:solidFill>
                    <a:srgbClr val="262626"/>
                  </a:solidFill>
                  <a:uFillTx/>
                  <a:latin typeface="Bookman Old Style"/>
                  <a:ea typeface="Open Sans" pitchFamily="34"/>
                  <a:cs typeface="Open Sans" pitchFamily="34"/>
                </a:rPr>
              </a:br>
              <a:r>
                <a:rPr lang="fr-FR" sz="1400" b="0" i="1" u="none" strike="noStrike" kern="1200" cap="none" spc="0" baseline="0">
                  <a:solidFill>
                    <a:srgbClr val="262626"/>
                  </a:solidFill>
                  <a:uFillTx/>
                  <a:latin typeface="Bookman Old Style"/>
                  <a:ea typeface="Open Sans" pitchFamily="34"/>
                  <a:cs typeface="Open Sans" pitchFamily="34"/>
                </a:rPr>
                <a:t>ou consolidés</a:t>
              </a:r>
            </a:p>
          </p:txBody>
        </p:sp>
        <p:pic>
          <p:nvPicPr>
            <p:cNvPr id="18" name="Graphique 7">
              <a:extLst>
                <a:ext uri="{FF2B5EF4-FFF2-40B4-BE49-F238E27FC236}">
                  <a16:creationId xmlns:a16="http://schemas.microsoft.com/office/drawing/2014/main" id="{0E0060C8-0BF8-4F89-97DA-A6A354A6B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3731" y="4505193"/>
              <a:ext cx="660379" cy="660379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23" name="Graphique 124">
            <a:extLst>
              <a:ext uri="{FF2B5EF4-FFF2-40B4-BE49-F238E27FC236}">
                <a16:creationId xmlns:a16="http://schemas.microsoft.com/office/drawing/2014/main" id="{0D463BB7-6483-4A15-942C-D684C8BCD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2612" y="4249467"/>
            <a:ext cx="528632" cy="52863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4" name="Connecteur droit 35">
            <a:extLst>
              <a:ext uri="{FF2B5EF4-FFF2-40B4-BE49-F238E27FC236}">
                <a16:creationId xmlns:a16="http://schemas.microsoft.com/office/drawing/2014/main" id="{40587791-45BE-45D4-9682-D39429FD37CE}"/>
              </a:ext>
            </a:extLst>
          </p:cNvPr>
          <p:cNvCxnSpPr/>
          <p:nvPr/>
        </p:nvCxnSpPr>
        <p:spPr>
          <a:xfrm>
            <a:off x="4921172" y="4389479"/>
            <a:ext cx="0" cy="899998"/>
          </a:xfrm>
          <a:prstGeom prst="straightConnector1">
            <a:avLst/>
          </a:prstGeom>
          <a:noFill/>
          <a:ln w="6345" cap="flat">
            <a:solidFill>
              <a:srgbClr val="00A58D">
                <a:alpha val="70000"/>
              </a:srgbClr>
            </a:solidFill>
            <a:prstDash val="solid"/>
            <a:miter/>
          </a:ln>
        </p:spPr>
      </p:cxnSp>
      <p:sp>
        <p:nvSpPr>
          <p:cNvPr id="25" name="ZoneTexte 10">
            <a:extLst>
              <a:ext uri="{FF2B5EF4-FFF2-40B4-BE49-F238E27FC236}">
                <a16:creationId xmlns:a16="http://schemas.microsoft.com/office/drawing/2014/main" id="{D43D1CD9-4387-4448-9EB5-8865352068C3}"/>
              </a:ext>
            </a:extLst>
          </p:cNvPr>
          <p:cNvSpPr txBox="1"/>
          <p:nvPr/>
        </p:nvSpPr>
        <p:spPr>
          <a:xfrm>
            <a:off x="5161579" y="4680093"/>
            <a:ext cx="1826155" cy="11695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kern="0" dirty="0">
                <a:solidFill>
                  <a:srgbClr val="E0AD00"/>
                </a:solidFill>
                <a:latin typeface="Arial"/>
                <a:ea typeface="Open Sans" pitchFamily="34"/>
                <a:cs typeface="Open Sans" pitchFamily="34"/>
              </a:rPr>
              <a:t>2 230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1" u="none" strike="noStrike" kern="1200" cap="none" spc="0" baseline="0" dirty="0">
                <a:solidFill>
                  <a:srgbClr val="262626"/>
                </a:solidFill>
                <a:uFillTx/>
                <a:latin typeface="Bookman Old Style"/>
                <a:ea typeface="Open Sans" pitchFamily="34"/>
                <a:cs typeface="Open Sans" pitchFamily="34"/>
              </a:rPr>
              <a:t>projets </a:t>
            </a:r>
            <a:r>
              <a:rPr lang="fr-FR" sz="1400" b="0" i="1" u="none" strike="noStrike" kern="1200" cap="none" spc="0" baseline="0" dirty="0">
                <a:solidFill>
                  <a:srgbClr val="262626"/>
                </a:solidFill>
                <a:uFillTx/>
                <a:latin typeface="Bookman Old Style"/>
                <a:ea typeface="Open Sans" pitchFamily="34"/>
                <a:cs typeface="Open Sans" pitchFamily="34"/>
              </a:rPr>
              <a:t>financés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1" u="none" strike="noStrike" kern="1200" cap="none" spc="0" baseline="0" dirty="0">
                <a:solidFill>
                  <a:srgbClr val="262626"/>
                </a:solidFill>
                <a:uFillTx/>
                <a:latin typeface="Bookman Old Style"/>
                <a:ea typeface="Open Sans" pitchFamily="34"/>
                <a:cs typeface="Open Sans" pitchFamily="34"/>
              </a:rPr>
              <a:t>(garanties, prêts et primes)</a:t>
            </a:r>
            <a:endParaRPr lang="fr-FR" sz="1400" b="1" i="1" u="none" strike="noStrike" kern="1200" cap="none" spc="0" baseline="0" dirty="0">
              <a:solidFill>
                <a:srgbClr val="262626"/>
              </a:solidFill>
              <a:uFillTx/>
              <a:latin typeface="Bookman Old Style"/>
              <a:ea typeface="Open Sans" pitchFamily="34"/>
              <a:cs typeface="Open Sans" pitchFamily="34"/>
            </a:endParaRPr>
          </a:p>
        </p:txBody>
      </p:sp>
      <p:sp>
        <p:nvSpPr>
          <p:cNvPr id="26" name="ZoneTexte 9">
            <a:extLst>
              <a:ext uri="{FF2B5EF4-FFF2-40B4-BE49-F238E27FC236}">
                <a16:creationId xmlns:a16="http://schemas.microsoft.com/office/drawing/2014/main" id="{014DCF44-2064-440B-8881-5E88C8E3D4A2}"/>
              </a:ext>
            </a:extLst>
          </p:cNvPr>
          <p:cNvSpPr txBox="1"/>
          <p:nvPr/>
        </p:nvSpPr>
        <p:spPr>
          <a:xfrm>
            <a:off x="7642317" y="4680093"/>
            <a:ext cx="1691109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kern="0" dirty="0">
                <a:solidFill>
                  <a:srgbClr val="E0AD00"/>
                </a:solidFill>
                <a:latin typeface="Arial"/>
                <a:ea typeface="Open Sans" pitchFamily="34"/>
                <a:cs typeface="Open Sans" pitchFamily="34"/>
              </a:rPr>
              <a:t>43,7 M€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i="1" dirty="0">
                <a:solidFill>
                  <a:srgbClr val="262626"/>
                </a:solidFill>
                <a:latin typeface="Bookman Old Style"/>
                <a:ea typeface="Open Sans" pitchFamily="34"/>
                <a:cs typeface="Open Sans" pitchFamily="34"/>
              </a:rPr>
              <a:t>mobilisés</a:t>
            </a:r>
          </a:p>
        </p:txBody>
      </p:sp>
      <p:pic>
        <p:nvPicPr>
          <p:cNvPr id="28" name="Graphique 86">
            <a:extLst>
              <a:ext uri="{FF2B5EF4-FFF2-40B4-BE49-F238E27FC236}">
                <a16:creationId xmlns:a16="http://schemas.microsoft.com/office/drawing/2014/main" id="{1F4A0505-6955-423C-AC3D-E056126E2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9193" y="4244461"/>
            <a:ext cx="437358" cy="43735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8" name="Connecteur droit 7">
            <a:extLst>
              <a:ext uri="{FF2B5EF4-FFF2-40B4-BE49-F238E27FC236}">
                <a16:creationId xmlns:a16="http://schemas.microsoft.com/office/drawing/2014/main" id="{65C1988D-4781-EAF8-2C6A-E0591D3E94B3}"/>
              </a:ext>
            </a:extLst>
          </p:cNvPr>
          <p:cNvCxnSpPr/>
          <p:nvPr/>
        </p:nvCxnSpPr>
        <p:spPr>
          <a:xfrm>
            <a:off x="7223245" y="4420057"/>
            <a:ext cx="0" cy="900007"/>
          </a:xfrm>
          <a:prstGeom prst="straightConnector1">
            <a:avLst/>
          </a:prstGeom>
          <a:noFill/>
          <a:ln w="6345" cap="flat">
            <a:solidFill>
              <a:srgbClr val="00A58D">
                <a:alpha val="70000"/>
              </a:srgbClr>
            </a:solidFill>
            <a:prstDash val="solid"/>
            <a:miter/>
          </a:ln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47B7C30-5510-7EAF-6AA3-5D96A48B3EE6}"/>
              </a:ext>
            </a:extLst>
          </p:cNvPr>
          <p:cNvSpPr/>
          <p:nvPr/>
        </p:nvSpPr>
        <p:spPr>
          <a:xfrm>
            <a:off x="1420760" y="396635"/>
            <a:ext cx="8980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rgbClr val="00A58D"/>
                </a:solidFill>
                <a:latin typeface="Bookman Old Style" charset="0"/>
                <a:ea typeface="Bookman Old Style" charset="0"/>
                <a:cs typeface="Bookman Old Style" charset="0"/>
              </a:rPr>
              <a:t>France Active Champagne Ardenne</a:t>
            </a:r>
          </a:p>
        </p:txBody>
      </p:sp>
    </p:spTree>
    <p:extLst>
      <p:ext uri="{BB962C8B-B14F-4D97-AF65-F5344CB8AC3E}">
        <p14:creationId xmlns:p14="http://schemas.microsoft.com/office/powerpoint/2010/main" val="22175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FB4AE8E0-492E-42CE-BA99-F7294278BA21}"/>
              </a:ext>
            </a:extLst>
          </p:cNvPr>
          <p:cNvSpPr txBox="1">
            <a:spLocks/>
          </p:cNvSpPr>
          <p:nvPr/>
        </p:nvSpPr>
        <p:spPr>
          <a:xfrm>
            <a:off x="536368" y="1320455"/>
            <a:ext cx="11119261" cy="42170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1" kern="1200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0" i="0" spc="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2000" b="0" i="0" spc="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800" i="0" spc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activités principales :</a:t>
            </a:r>
          </a:p>
          <a:p>
            <a:endParaRPr lang="fr-FR" sz="1800" i="0" spc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fr-FR" sz="1800" i="0" spc="100" dirty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</a:t>
            </a:r>
            <a:r>
              <a:rPr lang="fr-FR" sz="1800" i="0" spc="100" dirty="0">
                <a:solidFill>
                  <a:srgbClr val="0066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800" b="0" i="0" spc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Donner une chance à tous d’entreprendre</a:t>
            </a:r>
          </a:p>
          <a:p>
            <a:endParaRPr lang="fr-FR" sz="1800" i="0" spc="100" dirty="0">
              <a:solidFill>
                <a:srgbClr val="00666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fr-FR" sz="1800" i="0" spc="100" dirty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</a:t>
            </a:r>
            <a:r>
              <a:rPr lang="fr-FR" sz="1800" i="0" spc="100" dirty="0">
                <a:solidFill>
                  <a:srgbClr val="0066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800" b="0" i="0" spc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Faciliter le financement des structures de l'ESS</a:t>
            </a:r>
          </a:p>
          <a:p>
            <a:endParaRPr lang="fr-FR" sz="1800" i="0" spc="100" dirty="0">
              <a:solidFill>
                <a:srgbClr val="00666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fr-FR" sz="1800" i="0" spc="100" dirty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</a:t>
            </a:r>
            <a:r>
              <a:rPr lang="fr-FR" sz="1800" i="0" spc="100" dirty="0">
                <a:solidFill>
                  <a:srgbClr val="0066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800" b="0" i="0" spc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Favoriser l’émergence de projets d’utilité sociale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0" i="0" spc="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2000" b="0" i="0" spc="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2000" b="0" i="0" spc="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20ACE1C-3C83-471A-961A-F691BDDB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677"/>
            <a:ext cx="10515600" cy="556945"/>
          </a:xfrm>
        </p:spPr>
        <p:txBody>
          <a:bodyPr/>
          <a:lstStyle/>
          <a:p>
            <a:r>
              <a:rPr lang="fr-FR" dirty="0">
                <a:solidFill>
                  <a:srgbClr val="00A58D"/>
                </a:solidFill>
                <a:latin typeface="Bookman Old Style" charset="0"/>
              </a:rPr>
              <a:t>France Active Champagne Ardenne</a:t>
            </a:r>
          </a:p>
        </p:txBody>
      </p:sp>
    </p:spTree>
    <p:extLst>
      <p:ext uri="{BB962C8B-B14F-4D97-AF65-F5344CB8AC3E}">
        <p14:creationId xmlns:p14="http://schemas.microsoft.com/office/powerpoint/2010/main" val="175419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C4F189-138F-46F7-C755-82B926FA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France Active Champagne </a:t>
            </a:r>
            <a:r>
              <a:rPr lang="en-US" err="1"/>
              <a:t>Ardenne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776E3F-AAD3-52B7-6F4B-41C55A0374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067" y="1076960"/>
            <a:ext cx="11001866" cy="49593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fr-FR" sz="1800" b="1" dirty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fr-F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Pour qui ? </a:t>
            </a:r>
            <a:r>
              <a:rPr lang="fr-FR" sz="1800" b="1" u="sng" dirty="0">
                <a:latin typeface="Calibri"/>
                <a:ea typeface="Calibri"/>
                <a:cs typeface="Calibri"/>
              </a:rPr>
              <a:t>Tous les Créateurs et Repreneurs d’entreprises qui créent ou reprennent une entreprise en Haute-Marne</a:t>
            </a:r>
            <a:r>
              <a:rPr lang="fr-FR" sz="1800" dirty="0">
                <a:latin typeface="Calibri"/>
                <a:ea typeface="Calibri"/>
                <a:cs typeface="Calibri"/>
              </a:rPr>
              <a:t>, via la garantie Egalité Territoires mobilisable en FRR (ancienne ZRR).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quoi ?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Faciliter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l’accès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crédit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bancaire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protéger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patrimoine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des entrepreneurs.</a:t>
            </a:r>
          </a:p>
          <a:p>
            <a:pPr algn="just"/>
            <a:r>
              <a:rPr lang="fr-FR" sz="1800" dirty="0">
                <a:latin typeface="Calibri"/>
                <a:ea typeface="Calibri"/>
                <a:cs typeface="Calibri"/>
              </a:rPr>
              <a:t>La garantie vise à sécuriser les prêts accordés par les banques aux entreprises, en cas de défaillance de remboursement.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800" dirty="0">
              <a:solidFill>
                <a:srgbClr val="262626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fr-F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Comment ? </a:t>
            </a:r>
            <a:r>
              <a:rPr lang="fr-FR" sz="1800" dirty="0">
                <a:latin typeface="Calibri"/>
                <a:ea typeface="Calibri"/>
                <a:cs typeface="Calibri"/>
              </a:rPr>
              <a:t>Des </a:t>
            </a:r>
            <a:r>
              <a:rPr lang="fr-FR" sz="1800" b="1" dirty="0">
                <a:latin typeface="Calibri"/>
                <a:ea typeface="Calibri"/>
                <a:cs typeface="Calibri"/>
              </a:rPr>
              <a:t>garanties</a:t>
            </a:r>
            <a:r>
              <a:rPr lang="fr-FR" sz="1800" dirty="0">
                <a:latin typeface="Calibri"/>
                <a:ea typeface="Calibri"/>
                <a:cs typeface="Calibri"/>
              </a:rPr>
              <a:t> pouvant aller jusqu’à 80% du montant du prêt qui excluent/limitent les cautions personnelles. Une </a:t>
            </a:r>
            <a:r>
              <a:rPr lang="fr-FR" sz="1800" b="1" dirty="0">
                <a:latin typeface="Calibri"/>
                <a:ea typeface="Calibri"/>
                <a:cs typeface="Calibri"/>
              </a:rPr>
              <a:t>expertise financière </a:t>
            </a:r>
            <a:r>
              <a:rPr lang="fr-FR" sz="1800" dirty="0">
                <a:latin typeface="Calibri"/>
                <a:ea typeface="Calibri"/>
                <a:cs typeface="Calibri"/>
              </a:rPr>
              <a:t>et une </a:t>
            </a:r>
            <a:r>
              <a:rPr lang="fr-FR" sz="1800" b="1" dirty="0">
                <a:latin typeface="Calibri"/>
                <a:ea typeface="Calibri"/>
                <a:cs typeface="Calibri"/>
              </a:rPr>
              <a:t>mise en réseau </a:t>
            </a:r>
            <a:r>
              <a:rPr lang="fr-FR" sz="1800" dirty="0">
                <a:latin typeface="Calibri"/>
                <a:ea typeface="Calibri"/>
                <a:cs typeface="Calibri"/>
              </a:rPr>
              <a:t>proposées aux porteurs de projets.</a:t>
            </a:r>
            <a:endParaRPr lang="en-US" dirty="0"/>
          </a:p>
          <a:p>
            <a:pPr algn="just"/>
            <a:r>
              <a:rPr lang="en-US" sz="1800" b="1" dirty="0">
                <a:solidFill>
                  <a:srgbClr val="E0AD00"/>
                </a:solidFill>
                <a:latin typeface="Calibri"/>
                <a:ea typeface="Calibri"/>
                <a:cs typeface="Calibri"/>
              </a:rPr>
              <a:t>Quand ? </a:t>
            </a:r>
            <a:r>
              <a:rPr lang="en-US" sz="1800" dirty="0">
                <a:latin typeface="Calibri"/>
                <a:ea typeface="Calibri"/>
                <a:cs typeface="Calibri"/>
              </a:rPr>
              <a:t>Les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garanties</a:t>
            </a:r>
            <a:r>
              <a:rPr lang="en-US" sz="1800" dirty="0">
                <a:latin typeface="Calibri"/>
                <a:ea typeface="Calibri"/>
                <a:cs typeface="Calibri"/>
              </a:rPr>
              <a:t> France Active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sont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mobilisables</a:t>
            </a:r>
            <a:r>
              <a:rPr lang="en-US" sz="1800" dirty="0">
                <a:latin typeface="Calibri"/>
                <a:ea typeface="Calibri"/>
                <a:cs typeface="Calibri"/>
              </a:rPr>
              <a:t> en phase de </a:t>
            </a:r>
            <a:r>
              <a:rPr lang="en-US" sz="1800" b="1" dirty="0" err="1">
                <a:latin typeface="Calibri"/>
                <a:ea typeface="Calibri"/>
                <a:cs typeface="Calibri"/>
              </a:rPr>
              <a:t>création</a:t>
            </a:r>
            <a:r>
              <a:rPr lang="en-US" sz="1800" b="1" dirty="0">
                <a:latin typeface="Calibri"/>
                <a:ea typeface="Calibri"/>
                <a:cs typeface="Calibri"/>
              </a:rPr>
              <a:t>-reprise</a:t>
            </a:r>
            <a:r>
              <a:rPr lang="en-US" sz="1800" dirty="0">
                <a:latin typeface="Calibri"/>
                <a:ea typeface="Calibri"/>
                <a:cs typeface="Calibri"/>
              </a:rPr>
              <a:t> (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avant</a:t>
            </a:r>
            <a:r>
              <a:rPr lang="en-US" sz="1800" dirty="0">
                <a:latin typeface="Calibri"/>
                <a:ea typeface="Calibri"/>
                <a:cs typeface="Calibri"/>
              </a:rPr>
              <a:t> le 3e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anniversaire</a:t>
            </a:r>
            <a:r>
              <a:rPr lang="en-US" sz="1800" dirty="0">
                <a:latin typeface="Calibri"/>
                <a:ea typeface="Calibri"/>
                <a:cs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l'entreprise</a:t>
            </a:r>
            <a:r>
              <a:rPr lang="en-US" sz="1800" dirty="0">
                <a:latin typeface="Calibri"/>
                <a:ea typeface="Calibri"/>
                <a:cs typeface="Calibri"/>
              </a:rPr>
              <a:t>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606A8-2CBD-C5E3-5F05-B12C6C1B76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923653"/>
            <a:ext cx="6401586" cy="513946"/>
          </a:xfrm>
        </p:spPr>
        <p:txBody>
          <a:bodyPr/>
          <a:lstStyle/>
          <a:p>
            <a:r>
              <a:rPr lang="en-US" sz="1800" dirty="0"/>
              <a:t>Donner </a:t>
            </a:r>
            <a:r>
              <a:rPr lang="en-US" sz="1800" dirty="0" err="1"/>
              <a:t>une</a:t>
            </a:r>
            <a:r>
              <a:rPr lang="en-US" sz="1800" dirty="0"/>
              <a:t> chance à </a:t>
            </a:r>
            <a:r>
              <a:rPr lang="en-US" sz="1800" dirty="0" err="1"/>
              <a:t>tous</a:t>
            </a:r>
            <a:r>
              <a:rPr lang="en-US" sz="1800" dirty="0"/>
              <a:t> </a:t>
            </a:r>
            <a:r>
              <a:rPr lang="en-US" sz="1800" dirty="0" err="1"/>
              <a:t>d'entreprendre</a:t>
            </a:r>
            <a:r>
              <a:rPr lang="en-US" sz="1800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1522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4DE0C-4825-9FC1-2CCD-5F7279D3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478"/>
            <a:ext cx="10515600" cy="579755"/>
          </a:xfrm>
        </p:spPr>
        <p:txBody>
          <a:bodyPr/>
          <a:lstStyle/>
          <a:p>
            <a:r>
              <a:rPr lang="en-US" dirty="0" err="1"/>
              <a:t>Projets</a:t>
            </a:r>
            <a:r>
              <a:rPr lang="en-US" dirty="0"/>
              <a:t> </a:t>
            </a:r>
            <a:r>
              <a:rPr lang="en-US" dirty="0" err="1"/>
              <a:t>accompagnés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22983-4CD0-535E-BA7A-9BA51DFC4F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290" y="2408903"/>
            <a:ext cx="8288594" cy="21434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800" b="0" i="0" dirty="0">
                <a:effectLst/>
                <a:latin typeface="-apple-system"/>
              </a:rPr>
              <a:t>Pour les 3 dernières années, sur l’agglomération de Chaumont, le bassin de Joinville et le Grand Langres :</a:t>
            </a:r>
          </a:p>
          <a:p>
            <a:pPr>
              <a:lnSpc>
                <a:spcPct val="150000"/>
              </a:lnSpc>
            </a:pPr>
            <a:r>
              <a:rPr lang="fr-FR" sz="1800" b="0" dirty="0">
                <a:latin typeface="-apple-system"/>
              </a:rPr>
              <a:t>42 garanties mises en place (dont 10 garanties pour des entreprises du BTP) 3,5 millions d’euros mobilisés en garanties sur les 3 dernières années sur le département de la Haute-Marne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634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C4F189-138F-46F7-C755-82B926FA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France Active Champagne </a:t>
            </a:r>
            <a:r>
              <a:rPr lang="en-US" err="1"/>
              <a:t>Ardenne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776E3F-AAD3-52B7-6F4B-41C55A0374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632" y="1486206"/>
            <a:ext cx="11751275" cy="455853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fr-FR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qui ?</a:t>
            </a:r>
          </a:p>
          <a:p>
            <a:pPr algn="just"/>
            <a:r>
              <a:rPr lang="fr-FR" sz="1800" dirty="0">
                <a:latin typeface="Calibri"/>
                <a:ea typeface="Calibri"/>
                <a:cs typeface="Calibri"/>
              </a:rPr>
              <a:t>De l'émergence au développement, nous accompagnons les structures employeuses de l'Economie Sociale et Solidaire : associations, coopératives (SCOP, SCIC, ...), structures du champ de l'insertion et du handicap (ACI, EI, ESAT, …), sociétés à mission.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quoi ?</a:t>
            </a:r>
          </a:p>
          <a:p>
            <a:pPr algn="just"/>
            <a:r>
              <a:rPr lang="en-US" sz="1800" dirty="0">
                <a:latin typeface="Calibri"/>
                <a:ea typeface="Calibri"/>
                <a:cs typeface="Calibri"/>
              </a:rPr>
              <a:t>Lever les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freins</a:t>
            </a:r>
            <a:r>
              <a:rPr lang="en-US" sz="1800" dirty="0">
                <a:latin typeface="Calibri"/>
                <a:ea typeface="Calibri"/>
                <a:cs typeface="Calibri"/>
              </a:rPr>
              <a:t> au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financement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bancaire</a:t>
            </a:r>
            <a:r>
              <a:rPr lang="en-US" sz="1800" dirty="0">
                <a:latin typeface="Calibri"/>
                <a:ea typeface="Calibri"/>
                <a:cs typeface="Calibri"/>
              </a:rPr>
              <a:t> et financer les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besoins</a:t>
            </a:r>
            <a:r>
              <a:rPr lang="en-US" sz="1800" dirty="0">
                <a:latin typeface="Calibri"/>
                <a:ea typeface="Calibri"/>
                <a:cs typeface="Calibri"/>
              </a:rPr>
              <a:t> mal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couverts</a:t>
            </a:r>
            <a:r>
              <a:rPr lang="en-US" sz="1800" dirty="0">
                <a:latin typeface="Calibri"/>
                <a:ea typeface="Calibri"/>
                <a:cs typeface="Calibri"/>
              </a:rPr>
              <a:t>.</a:t>
            </a:r>
          </a:p>
          <a:p>
            <a:pPr algn="just"/>
            <a:r>
              <a:rPr lang="fr-FR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?</a:t>
            </a:r>
          </a:p>
          <a:p>
            <a:pPr algn="just"/>
            <a:r>
              <a:rPr lang="fr-FR" sz="1800" dirty="0">
                <a:latin typeface="Calibri"/>
                <a:ea typeface="Calibri"/>
                <a:cs typeface="Calibri"/>
              </a:rPr>
              <a:t>Des </a:t>
            </a:r>
            <a:r>
              <a:rPr lang="fr-FR" sz="1800" b="1" dirty="0">
                <a:latin typeface="Calibri"/>
                <a:ea typeface="Calibri"/>
                <a:cs typeface="Calibri"/>
              </a:rPr>
              <a:t>garanties</a:t>
            </a:r>
            <a:r>
              <a:rPr lang="fr-FR" sz="1800" dirty="0">
                <a:latin typeface="Calibri"/>
                <a:ea typeface="Calibri"/>
                <a:cs typeface="Calibri"/>
              </a:rPr>
              <a:t> pouvant aller jusque 65% du montant du prêt ;</a:t>
            </a:r>
          </a:p>
          <a:p>
            <a:pPr algn="just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prêts à taux zéro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pour les associations employeuses ;</a:t>
            </a:r>
          </a:p>
          <a:p>
            <a:pPr algn="just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Prêts participatifs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issus de l’épargne solidaire ;</a:t>
            </a:r>
          </a:p>
          <a:p>
            <a:pPr algn="just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expertise financière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et un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appui au tour de table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proposés aux porteurs de projets.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606A8-2CBD-C5E3-5F05-B12C6C1B76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59493" y="966212"/>
            <a:ext cx="11874843" cy="620854"/>
          </a:xfrm>
        </p:spPr>
        <p:txBody>
          <a:bodyPr/>
          <a:lstStyle/>
          <a:p>
            <a:r>
              <a:rPr lang="en-US" sz="1800" dirty="0" err="1"/>
              <a:t>Faciliter</a:t>
            </a:r>
            <a:r>
              <a:rPr lang="en-US" sz="1800" dirty="0"/>
              <a:t> le </a:t>
            </a:r>
            <a:r>
              <a:rPr lang="en-US" sz="1800" dirty="0" err="1"/>
              <a:t>financement</a:t>
            </a:r>
            <a:r>
              <a:rPr lang="en-US" sz="1800" dirty="0"/>
              <a:t> des structures de </a:t>
            </a:r>
            <a:r>
              <a:rPr lang="en-US" sz="1800" dirty="0" err="1"/>
              <a:t>l’Economie</a:t>
            </a:r>
            <a:r>
              <a:rPr lang="en-US" sz="1800" dirty="0"/>
              <a:t> </a:t>
            </a:r>
            <a:r>
              <a:rPr lang="en-US" sz="1800" dirty="0" err="1"/>
              <a:t>Sociale</a:t>
            </a:r>
            <a:r>
              <a:rPr lang="en-US" sz="1800" dirty="0"/>
              <a:t> et Solidaire </a:t>
            </a:r>
          </a:p>
        </p:txBody>
      </p:sp>
      <p:cxnSp>
        <p:nvCxnSpPr>
          <p:cNvPr id="5" name="Connecteur droit 19">
            <a:extLst>
              <a:ext uri="{FF2B5EF4-FFF2-40B4-BE49-F238E27FC236}">
                <a16:creationId xmlns:a16="http://schemas.microsoft.com/office/drawing/2014/main" id="{E792391A-5865-D245-3101-5665BCA8B30D}"/>
              </a:ext>
            </a:extLst>
          </p:cNvPr>
          <p:cNvCxnSpPr/>
          <p:nvPr/>
        </p:nvCxnSpPr>
        <p:spPr>
          <a:xfrm>
            <a:off x="674291" y="2495265"/>
            <a:ext cx="1355779" cy="0"/>
          </a:xfrm>
          <a:prstGeom prst="straightConnector1">
            <a:avLst/>
          </a:prstGeom>
          <a:noFill/>
          <a:ln w="6345" cap="flat">
            <a:solidFill>
              <a:srgbClr val="00A58D"/>
            </a:solidFill>
            <a:prstDash val="solid"/>
            <a:miter/>
          </a:ln>
        </p:spPr>
      </p:cxnSp>
      <p:cxnSp>
        <p:nvCxnSpPr>
          <p:cNvPr id="6" name="Connecteur droit 19">
            <a:extLst>
              <a:ext uri="{FF2B5EF4-FFF2-40B4-BE49-F238E27FC236}">
                <a16:creationId xmlns:a16="http://schemas.microsoft.com/office/drawing/2014/main" id="{FAF2A1B9-1B48-BB5D-F20F-4CFCAF7F42DE}"/>
              </a:ext>
            </a:extLst>
          </p:cNvPr>
          <p:cNvCxnSpPr/>
          <p:nvPr/>
        </p:nvCxnSpPr>
        <p:spPr>
          <a:xfrm>
            <a:off x="674291" y="3657352"/>
            <a:ext cx="1355779" cy="0"/>
          </a:xfrm>
          <a:prstGeom prst="straightConnector1">
            <a:avLst/>
          </a:prstGeom>
          <a:noFill/>
          <a:ln w="6345" cap="flat">
            <a:solidFill>
              <a:srgbClr val="00A58D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1702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4DE0C-4825-9FC1-2CCD-5F7279D3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478"/>
            <a:ext cx="10515600" cy="579755"/>
          </a:xfrm>
        </p:spPr>
        <p:txBody>
          <a:bodyPr/>
          <a:lstStyle/>
          <a:p>
            <a:r>
              <a:rPr lang="en-US" dirty="0" err="1"/>
              <a:t>Exemples</a:t>
            </a:r>
            <a:r>
              <a:rPr lang="en-US" dirty="0"/>
              <a:t> de </a:t>
            </a:r>
            <a:r>
              <a:rPr lang="en-US" dirty="0" err="1"/>
              <a:t>projets</a:t>
            </a:r>
            <a:r>
              <a:rPr lang="en-US" dirty="0"/>
              <a:t> </a:t>
            </a:r>
            <a:r>
              <a:rPr lang="en-US" dirty="0" err="1"/>
              <a:t>accompagnés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22983-4CD0-535E-BA7A-9BA51DFC4F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4071" y="2595715"/>
            <a:ext cx="7623858" cy="18484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800" b="0" dirty="0">
                <a:latin typeface="-apple-system"/>
              </a:rPr>
              <a:t>Financements mis en place : ARIT EBE, Foyers ruraux, Ecole de production Sud Champagne, Maison Providence, La Tour des Villains, Fortissimo, Tennis Club de Langres, Défis, </a:t>
            </a:r>
            <a:r>
              <a:rPr lang="fr-FR" sz="1800" b="0" dirty="0" err="1">
                <a:latin typeface="-apple-system"/>
              </a:rPr>
              <a:t>Entr’in</a:t>
            </a:r>
            <a:r>
              <a:rPr lang="fr-FR" sz="1800" b="0" dirty="0">
                <a:latin typeface="-apple-system"/>
              </a:rPr>
              <a:t> 52, Mélanges improbables, le Chien à plumes, …</a:t>
            </a:r>
          </a:p>
          <a:p>
            <a:pPr>
              <a:lnSpc>
                <a:spcPct val="150000"/>
              </a:lnSpc>
            </a:pPr>
            <a:r>
              <a:rPr lang="fr-FR" sz="1800" b="0" dirty="0">
                <a:latin typeface="-apple-system"/>
              </a:rPr>
              <a:t>Sur les 3 dernières années : 869 K€ mobilisés sur le département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799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C4F189-138F-46F7-C755-82B926FA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France Active Champagne </a:t>
            </a:r>
            <a:r>
              <a:rPr lang="en-US" dirty="0" err="1"/>
              <a:t>Ardenne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776E3F-AAD3-52B7-6F4B-41C55A0374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771047"/>
            <a:ext cx="10360843" cy="40951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qui ?</a:t>
            </a: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Collectivités locales qui souhaitent répondre aux enjeux sociaux-économiques de leur territoire grâce à des projets entrepreneuriaux collectifs.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quoi ?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Faciliter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l’émergence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 nouveaux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projets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?</a:t>
            </a: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Proposer une ingénierie sur-mesure aux acteurs du territoire.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606A8-2CBD-C5E3-5F05-B12C6C1B76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633" y="1113576"/>
            <a:ext cx="7815606" cy="620854"/>
          </a:xfrm>
        </p:spPr>
        <p:txBody>
          <a:bodyPr/>
          <a:lstStyle/>
          <a:p>
            <a:r>
              <a:rPr lang="en-US" sz="1800" dirty="0" err="1"/>
              <a:t>Faciliter</a:t>
            </a:r>
            <a:r>
              <a:rPr lang="en-US" sz="1800" dirty="0"/>
              <a:t> </a:t>
            </a:r>
            <a:r>
              <a:rPr lang="en-US" sz="1800" dirty="0" err="1"/>
              <a:t>l’émergence</a:t>
            </a:r>
            <a:r>
              <a:rPr lang="en-US" sz="1800" dirty="0"/>
              <a:t> de </a:t>
            </a:r>
            <a:r>
              <a:rPr lang="en-US" sz="1800" dirty="0" err="1"/>
              <a:t>projets</a:t>
            </a:r>
            <a:r>
              <a:rPr lang="en-US" sz="1800" dirty="0"/>
              <a:t> </a:t>
            </a:r>
            <a:r>
              <a:rPr lang="en-US" sz="1800" dirty="0" err="1"/>
              <a:t>d’utilité</a:t>
            </a:r>
            <a:r>
              <a:rPr lang="en-US" sz="1800" dirty="0"/>
              <a:t> </a:t>
            </a:r>
            <a:r>
              <a:rPr lang="en-US" sz="1800" dirty="0" err="1"/>
              <a:t>sociale</a:t>
            </a:r>
            <a:endParaRPr lang="en-US" sz="1800" dirty="0"/>
          </a:p>
        </p:txBody>
      </p:sp>
      <p:cxnSp>
        <p:nvCxnSpPr>
          <p:cNvPr id="5" name="Connecteur droit 19">
            <a:extLst>
              <a:ext uri="{FF2B5EF4-FFF2-40B4-BE49-F238E27FC236}">
                <a16:creationId xmlns:a16="http://schemas.microsoft.com/office/drawing/2014/main" id="{35F85EF8-805D-FF29-CC3B-8F757A7AB08B}"/>
              </a:ext>
            </a:extLst>
          </p:cNvPr>
          <p:cNvCxnSpPr/>
          <p:nvPr/>
        </p:nvCxnSpPr>
        <p:spPr>
          <a:xfrm>
            <a:off x="921014" y="3112976"/>
            <a:ext cx="1355779" cy="0"/>
          </a:xfrm>
          <a:prstGeom prst="straightConnector1">
            <a:avLst/>
          </a:prstGeom>
          <a:noFill/>
          <a:ln w="6345" cap="flat">
            <a:solidFill>
              <a:srgbClr val="00A58D"/>
            </a:solidFill>
            <a:prstDash val="solid"/>
            <a:miter/>
          </a:ln>
        </p:spPr>
      </p:cxnSp>
      <p:cxnSp>
        <p:nvCxnSpPr>
          <p:cNvPr id="6" name="Connecteur droit 19">
            <a:extLst>
              <a:ext uri="{FF2B5EF4-FFF2-40B4-BE49-F238E27FC236}">
                <a16:creationId xmlns:a16="http://schemas.microsoft.com/office/drawing/2014/main" id="{A19B6549-EA14-006C-E95D-7A6052227B63}"/>
              </a:ext>
            </a:extLst>
          </p:cNvPr>
          <p:cNvCxnSpPr/>
          <p:nvPr/>
        </p:nvCxnSpPr>
        <p:spPr>
          <a:xfrm>
            <a:off x="925895" y="4347548"/>
            <a:ext cx="1355779" cy="0"/>
          </a:xfrm>
          <a:prstGeom prst="straightConnector1">
            <a:avLst/>
          </a:prstGeom>
          <a:noFill/>
          <a:ln w="6345" cap="flat">
            <a:solidFill>
              <a:srgbClr val="00A58D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2686487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rance Active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00A58D"/>
      </a:accent1>
      <a:accent2>
        <a:srgbClr val="E0AD00"/>
      </a:accent2>
      <a:accent3>
        <a:srgbClr val="ED6C71"/>
      </a:accent3>
      <a:accent4>
        <a:srgbClr val="4054A1"/>
      </a:accent4>
      <a:accent5>
        <a:srgbClr val="27AAE1"/>
      </a:accent5>
      <a:accent6>
        <a:srgbClr val="083050"/>
      </a:accent6>
      <a:hlink>
        <a:srgbClr val="0563C1"/>
      </a:hlink>
      <a:folHlink>
        <a:srgbClr val="954F72"/>
      </a:folHlink>
    </a:clrScheme>
    <a:fontScheme name="France Active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France Active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00A58D"/>
      </a:accent1>
      <a:accent2>
        <a:srgbClr val="E0AD00"/>
      </a:accent2>
      <a:accent3>
        <a:srgbClr val="ED6C71"/>
      </a:accent3>
      <a:accent4>
        <a:srgbClr val="4054A1"/>
      </a:accent4>
      <a:accent5>
        <a:srgbClr val="27AAE1"/>
      </a:accent5>
      <a:accent6>
        <a:srgbClr val="083050"/>
      </a:accent6>
      <a:hlink>
        <a:srgbClr val="0563C1"/>
      </a:hlink>
      <a:folHlink>
        <a:srgbClr val="954F72"/>
      </a:folHlink>
    </a:clrScheme>
    <a:fontScheme name="France Active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022bce-daf7-420b-a25f-264e50322462" xsi:nil="true"/>
    <lcf76f155ced4ddcb4097134ff3c332f xmlns="e3bf16d7-c15a-4de6-9ea6-63aa8884c94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654F0C6FC4F4EAAC65A7EC171C817" ma:contentTypeVersion="18" ma:contentTypeDescription="Crée un document." ma:contentTypeScope="" ma:versionID="bf16418ad22ed0234d3789891595a1ca">
  <xsd:schema xmlns:xsd="http://www.w3.org/2001/XMLSchema" xmlns:xs="http://www.w3.org/2001/XMLSchema" xmlns:p="http://schemas.microsoft.com/office/2006/metadata/properties" xmlns:ns2="e3bf16d7-c15a-4de6-9ea6-63aa8884c94b" xmlns:ns3="74022bce-daf7-420b-a25f-264e50322462" targetNamespace="http://schemas.microsoft.com/office/2006/metadata/properties" ma:root="true" ma:fieldsID="c2a969112b5f52a847e407d4ef58427b" ns2:_="" ns3:_="">
    <xsd:import namespace="e3bf16d7-c15a-4de6-9ea6-63aa8884c94b"/>
    <xsd:import namespace="74022bce-daf7-420b-a25f-264e503224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f16d7-c15a-4de6-9ea6-63aa8884c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dac8722-df16-40a1-8ec4-4719d90a82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22bce-daf7-420b-a25f-264e503224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47eb954-eba9-44af-a2aa-2dc50ac43a6a}" ma:internalName="TaxCatchAll" ma:showField="CatchAllData" ma:web="74022bce-daf7-420b-a25f-264e503224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1DB243-8F14-48E7-9B18-CBB81B11C995}">
  <ds:schemaRefs>
    <ds:schemaRef ds:uri="74022bce-daf7-420b-a25f-264e50322462"/>
    <ds:schemaRef ds:uri="e3bf16d7-c15a-4de6-9ea6-63aa8884c94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14CECE-07DB-497D-A7EC-ADF5E790C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bf16d7-c15a-4de6-9ea6-63aa8884c94b"/>
    <ds:schemaRef ds:uri="74022bce-daf7-420b-a25f-264e503224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E6BDA7-B39D-4D4A-AE2C-57633D4FA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Microsoft Office PowerPoint</Application>
  <PresentationFormat>Grand écran</PresentationFormat>
  <Paragraphs>142</Paragraphs>
  <Slides>14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Bookman Old Style</vt:lpstr>
      <vt:lpstr>-apple-system</vt:lpstr>
      <vt:lpstr>Courier New</vt:lpstr>
      <vt:lpstr>Arial</vt:lpstr>
      <vt:lpstr>Wingdings</vt:lpstr>
      <vt:lpstr>Thème Office</vt:lpstr>
      <vt:lpstr>1_Thème Office</vt:lpstr>
      <vt:lpstr>  LE MOUVEMENT  DES ENTREPRENEURS ENGAGES </vt:lpstr>
      <vt:lpstr>FRANCE ACTIVE Le mouvement des entrepreneurs engagés</vt:lpstr>
      <vt:lpstr>Présentation PowerPoint</vt:lpstr>
      <vt:lpstr>France Active Champagne Ardenne</vt:lpstr>
      <vt:lpstr>France Active Champagne Ardenne</vt:lpstr>
      <vt:lpstr>Projets accompagnés</vt:lpstr>
      <vt:lpstr>France Active Champagne Ardenne</vt:lpstr>
      <vt:lpstr>Exemples de projets accompagnés</vt:lpstr>
      <vt:lpstr>France Active Champagne Ardenne</vt:lpstr>
      <vt:lpstr>Exemples de projets accompagnés</vt:lpstr>
      <vt:lpstr>Notre offre à 3 dimensions  stratégique, financière et relationnelle </vt:lpstr>
      <vt:lpstr>Nous contacter</vt:lpstr>
      <vt:lpstr>Nos partenaires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Montarello</dc:creator>
  <cp:lastModifiedBy>Philippe Fiaux</cp:lastModifiedBy>
  <cp:revision>121</cp:revision>
  <dcterms:created xsi:type="dcterms:W3CDTF">2017-11-23T10:12:04Z</dcterms:created>
  <dcterms:modified xsi:type="dcterms:W3CDTF">2025-09-26T14:49:27Z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0x010100FB2654F0C6FC4F4EAAC65A7EC171C817</vt:lpwstr>
  </property>
  <property fmtid="{D5CDD505-2E9C-101B-9397-08002B2CF9AE}" pid="3" name="MediaServiceImageTags">
    <vt:lpwstr/>
  </property>
</Properties>
</file>